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5" r:id="rId5"/>
  </p:sldMasterIdLst>
  <p:notesMasterIdLst>
    <p:notesMasterId r:id="rId14"/>
  </p:notesMasterIdLst>
  <p:sldIdLst>
    <p:sldId id="256" r:id="rId6"/>
    <p:sldId id="869" r:id="rId7"/>
    <p:sldId id="839" r:id="rId8"/>
    <p:sldId id="872" r:id="rId9"/>
    <p:sldId id="871" r:id="rId10"/>
    <p:sldId id="874" r:id="rId11"/>
    <p:sldId id="875" r:id="rId12"/>
    <p:sldId id="828" r:id="rId13"/>
  </p:sldIdLst>
  <p:sldSz cx="12192000" cy="6858000"/>
  <p:notesSz cx="9942513" cy="68103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vel Vepřek" initials="PV" lastIdx="1" clrIdx="0">
    <p:extLst>
      <p:ext uri="{19B8F6BF-5375-455C-9EA6-DF929625EA0E}">
        <p15:presenceInfo xmlns:p15="http://schemas.microsoft.com/office/powerpoint/2012/main" userId="0794f42ea243bd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B01"/>
    <a:srgbClr val="FFFFFF"/>
    <a:srgbClr val="ED2826"/>
    <a:srgbClr val="22263A"/>
    <a:srgbClr val="FA7D12"/>
    <a:srgbClr val="131625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87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 err="1">
                <a:solidFill>
                  <a:schemeClr val="accent1"/>
                </a:solidFill>
              </a:rPr>
              <a:t>Vývoj</a:t>
            </a:r>
            <a:r>
              <a:rPr lang="en-US" sz="1200" b="1" dirty="0">
                <a:solidFill>
                  <a:schemeClr val="accent1"/>
                </a:solidFill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</a:rPr>
              <a:t>počtu</a:t>
            </a:r>
            <a:r>
              <a:rPr lang="en-US" sz="1200" b="1" dirty="0">
                <a:solidFill>
                  <a:schemeClr val="accent1"/>
                </a:solidFill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</a:rPr>
              <a:t>obyvatel</a:t>
            </a:r>
            <a:r>
              <a:rPr lang="en-US" sz="1200" b="1" dirty="0">
                <a:solidFill>
                  <a:schemeClr val="accent1"/>
                </a:solidFill>
              </a:rPr>
              <a:t> </a:t>
            </a:r>
            <a:r>
              <a:rPr lang="cs-CZ" sz="1200" b="1" dirty="0">
                <a:solidFill>
                  <a:schemeClr val="accent1"/>
                </a:solidFill>
              </a:rPr>
              <a:t>ve věku </a:t>
            </a:r>
            <a:r>
              <a:rPr lang="en-US" sz="1200" b="1" dirty="0">
                <a:solidFill>
                  <a:schemeClr val="accent1"/>
                </a:solidFill>
              </a:rPr>
              <a:t>15-65</a:t>
            </a:r>
            <a:r>
              <a:rPr lang="cs-CZ" sz="1200" b="1" dirty="0">
                <a:solidFill>
                  <a:schemeClr val="accent1"/>
                </a:solidFill>
              </a:rPr>
              <a:t> - střední prognóza dle ČSU</a:t>
            </a:r>
            <a:endParaRPr lang="en-US" sz="1200" b="1" dirty="0">
              <a:solidFill>
                <a:schemeClr val="accent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8.9430552156832308E-2"/>
          <c:y val="0.28078582820630799"/>
          <c:w val="0.87615923009623797"/>
          <c:h val="0.65001436262254619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Vývoj počtu obyvatel 15-65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</c:numCache>
            </c:numRef>
          </c:cat>
          <c:val>
            <c:numRef>
              <c:f>List1!$B$2:$B$5</c:f>
              <c:numCache>
                <c:formatCode>General</c:formatCode>
                <c:ptCount val="4"/>
                <c:pt idx="0">
                  <c:v>64</c:v>
                </c:pt>
                <c:pt idx="1">
                  <c:v>62.8</c:v>
                </c:pt>
                <c:pt idx="2">
                  <c:v>61</c:v>
                </c:pt>
                <c:pt idx="3">
                  <c:v>56.5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04-449A-83BF-9B372387E6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3712344"/>
        <c:axId val="363710384"/>
      </c:lineChart>
      <c:catAx>
        <c:axId val="363712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63710384"/>
        <c:crosses val="autoZero"/>
        <c:auto val="1"/>
        <c:lblAlgn val="ctr"/>
        <c:lblOffset val="100"/>
        <c:noMultiLvlLbl val="0"/>
      </c:catAx>
      <c:valAx>
        <c:axId val="363710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Podíl</a:t>
                </a:r>
                <a:r>
                  <a:rPr lang="cs-CZ" baseline="0"/>
                  <a:t> osob 15-65 let v %</a:t>
                </a:r>
                <a:endParaRPr lang="cs-CZ"/>
              </a:p>
            </c:rich>
          </c:tx>
          <c:layout>
            <c:manualLayout>
              <c:xMode val="edge"/>
              <c:yMode val="edge"/>
              <c:x val="0"/>
              <c:y val="0.30232301141771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63712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663303638821761"/>
          <c:y val="0.86916999039826381"/>
          <c:w val="0.34212619571820729"/>
          <c:h val="5.98715876052957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600" b="1" i="0" baseline="0" dirty="0">
                <a:solidFill>
                  <a:srgbClr val="C00000"/>
                </a:solidFill>
                <a:effectLst/>
              </a:rPr>
              <a:t>Výdaje</a:t>
            </a:r>
            <a:r>
              <a:rPr lang="cs-CZ" sz="1600" b="1" i="0" baseline="0" dirty="0">
                <a:effectLst/>
                <a:highlight>
                  <a:srgbClr val="FFFFFF"/>
                </a:highlight>
              </a:rPr>
              <a:t> </a:t>
            </a:r>
            <a:r>
              <a:rPr lang="cs-CZ" sz="1600" b="1" i="0" baseline="0" dirty="0">
                <a:effectLst/>
              </a:rPr>
              <a:t>vs. </a:t>
            </a:r>
            <a:r>
              <a:rPr lang="cs-CZ" sz="1600" b="1" i="0" baseline="0" dirty="0">
                <a:solidFill>
                  <a:srgbClr val="FFC000"/>
                </a:solidFill>
                <a:effectLst/>
              </a:rPr>
              <a:t>inflace</a:t>
            </a:r>
            <a:r>
              <a:rPr lang="cs-CZ" sz="1600" b="1" i="0" baseline="0" dirty="0">
                <a:effectLst/>
              </a:rPr>
              <a:t> a </a:t>
            </a:r>
            <a:r>
              <a:rPr lang="cs-CZ" sz="1600" b="1" i="0" baseline="0" dirty="0">
                <a:solidFill>
                  <a:schemeClr val="accent1"/>
                </a:solidFill>
                <a:effectLst/>
              </a:rPr>
              <a:t>produkce</a:t>
            </a:r>
            <a:r>
              <a:rPr lang="cs-CZ" sz="1600" b="1" i="0" baseline="0" dirty="0">
                <a:effectLst/>
              </a:rPr>
              <a:t> : vývoj 2022 vs. 2018 (%)</a:t>
            </a:r>
            <a:endParaRPr lang="cs-CZ" sz="1600" dirty="0">
              <a:effectLst/>
            </a:endParaRPr>
          </a:p>
        </c:rich>
      </c:tx>
      <c:layout>
        <c:manualLayout>
          <c:xMode val="edge"/>
          <c:yMode val="edge"/>
          <c:x val="0.11211094598712387"/>
          <c:y val="2.085165608205915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Suma_2018_x_2022!$C$2</c:f>
              <c:strCache>
                <c:ptCount val="1"/>
                <c:pt idx="0">
                  <c:v>2022/2018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3EF-4AF4-B2A7-4D321E579C04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3EF-4AF4-B2A7-4D321E579C04}"/>
              </c:ext>
            </c:extLst>
          </c:dPt>
          <c:dLbls>
            <c:dLbl>
              <c:idx val="5"/>
              <c:layout>
                <c:manualLayout>
                  <c:x val="7.283382456338805E-3"/>
                  <c:y val="-5.6088115754766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3EF-4AF4-B2A7-4D321E579C04}"/>
                </c:ext>
              </c:extLst>
            </c:dLbl>
            <c:dLbl>
              <c:idx val="6"/>
              <c:layout>
                <c:manualLayout>
                  <c:x val="7.283382456338805E-3"/>
                  <c:y val="-7.2113291684700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EF-4AF4-B2A7-4D321E579C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Suma_2018_x_2022!$B$3:$B$12</c:f>
              <c:strCache>
                <c:ptCount val="10"/>
                <c:pt idx="0">
                  <c:v>Výdaje ZP celkem</c:v>
                </c:pt>
                <c:pt idx="1">
                  <c:v>Inflace</c:v>
                </c:pt>
                <c:pt idx="2">
                  <c:v>Nemocnice UOP </c:v>
                </c:pt>
                <c:pt idx="3">
                  <c:v>Vlastní produkce UOP </c:v>
                </c:pt>
                <c:pt idx="4">
                  <c:v>Ambulance UOP </c:v>
                </c:pt>
                <c:pt idx="5">
                  <c:v>Lázně UOP</c:v>
                </c:pt>
                <c:pt idx="6">
                  <c:v>PZT UOP </c:v>
                </c:pt>
                <c:pt idx="7">
                  <c:v>Léčiva UOP </c:v>
                </c:pt>
                <c:pt idx="8">
                  <c:v>ZULP UOP </c:v>
                </c:pt>
                <c:pt idx="9">
                  <c:v>ZUM UOP</c:v>
                </c:pt>
              </c:strCache>
            </c:strRef>
          </c:cat>
          <c:val>
            <c:numRef>
              <c:f>Suma_2018_x_2022!$C$3:$C$12</c:f>
              <c:numCache>
                <c:formatCode>0%</c:formatCode>
                <c:ptCount val="10"/>
                <c:pt idx="0">
                  <c:v>0.47109323198274766</c:v>
                </c:pt>
                <c:pt idx="1">
                  <c:v>0.27</c:v>
                </c:pt>
                <c:pt idx="2">
                  <c:v>9.3017678954450345E-2</c:v>
                </c:pt>
                <c:pt idx="3">
                  <c:v>3.8099936126202438E-2</c:v>
                </c:pt>
                <c:pt idx="4">
                  <c:v>2.0623592194602081E-2</c:v>
                </c:pt>
                <c:pt idx="5">
                  <c:v>-6.9781282547240031E-2</c:v>
                </c:pt>
                <c:pt idx="6">
                  <c:v>-0.21482010742240887</c:v>
                </c:pt>
                <c:pt idx="7">
                  <c:v>4.8134214965880329E-3</c:v>
                </c:pt>
                <c:pt idx="8">
                  <c:v>1.5176552630992157E-2</c:v>
                </c:pt>
                <c:pt idx="9">
                  <c:v>-5.2627338593189799E-2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EF-4AF4-B2A7-4D321E579C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2022000"/>
        <c:axId val="462024624"/>
      </c:barChart>
      <c:catAx>
        <c:axId val="46202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312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2024624"/>
        <c:crosses val="autoZero"/>
        <c:auto val="1"/>
        <c:lblAlgn val="ctr"/>
        <c:lblOffset val="100"/>
        <c:noMultiLvlLbl val="0"/>
      </c:catAx>
      <c:valAx>
        <c:axId val="462024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202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423" cy="3414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31774" y="0"/>
            <a:ext cx="4308423" cy="3414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6204E-8F17-4371-914E-DD976E60F1A1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7813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4252" y="3277418"/>
            <a:ext cx="7954010" cy="268152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468932"/>
            <a:ext cx="4308423" cy="3414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31774" y="6468932"/>
            <a:ext cx="4308423" cy="3414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FA7C6-E0DC-47DE-BB77-E5B31B04AF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7942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B8C03F-A099-4CDB-BF17-EC1BC0080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C7306F-1A3D-49DB-BE09-0E83FCB64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A8F46B-27B5-4970-A27C-B4D74F03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456DF0-3468-4F5B-9208-6853D9A2A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796AC4-077C-4B0A-9371-1FD43C372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8680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79F88E-2B21-4DD2-A6E7-692D7D414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3A1642D-C2DF-49C9-9CB8-761CB237A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BD1B00-4D51-42D8-BA8B-15DB837AC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B3F4C6-9A37-43C6-8C02-12C46FD4B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9D37DE-F063-45F2-B12A-490077643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8716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AA538E0-20FF-4E87-AA46-3051D09600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4C65053-4149-4841-B73F-1DCAEC8ED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C176CE-A806-4FD7-8DAC-893591F67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1E8F0C-737D-4557-BA80-B7D0F2281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7DBD81-4F18-4C62-822D-B62968AD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9627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3CD10489-647D-4424-92F3-2E31185A69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7514" y="0"/>
            <a:ext cx="7964489" cy="6858000"/>
          </a:xfrm>
          <a:custGeom>
            <a:avLst/>
            <a:gdLst>
              <a:gd name="connsiteX0" fmla="*/ 7895557 w 7964489"/>
              <a:gd name="connsiteY0" fmla="*/ 1035541 h 6858000"/>
              <a:gd name="connsiteX1" fmla="*/ 6561027 w 7964489"/>
              <a:gd name="connsiteY1" fmla="*/ 6858000 h 6858000"/>
              <a:gd name="connsiteX2" fmla="*/ 3421268 w 7964489"/>
              <a:gd name="connsiteY2" fmla="*/ 6858000 h 6858000"/>
              <a:gd name="connsiteX3" fmla="*/ 4816845 w 7964489"/>
              <a:gd name="connsiteY3" fmla="*/ 380744 h 6858000"/>
              <a:gd name="connsiteX4" fmla="*/ 3224260 w 7964489"/>
              <a:gd name="connsiteY4" fmla="*/ 6858000 h 6858000"/>
              <a:gd name="connsiteX5" fmla="*/ 0 w 7964489"/>
              <a:gd name="connsiteY5" fmla="*/ 6858000 h 6858000"/>
              <a:gd name="connsiteX6" fmla="*/ 5167647 w 7964489"/>
              <a:gd name="connsiteY6" fmla="*/ 0 h 6858000"/>
              <a:gd name="connsiteX7" fmla="*/ 7964489 w 7964489"/>
              <a:gd name="connsiteY7" fmla="*/ 0 h 6858000"/>
              <a:gd name="connsiteX8" fmla="*/ 7964489 w 7964489"/>
              <a:gd name="connsiteY8" fmla="*/ 581734 h 6858000"/>
              <a:gd name="connsiteX9" fmla="*/ 3748483 w 7964489"/>
              <a:gd name="connsiteY9" fmla="*/ 59826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4489" h="6858000">
                <a:moveTo>
                  <a:pt x="7895557" y="1035541"/>
                </a:moveTo>
                <a:lnTo>
                  <a:pt x="6561027" y="6858000"/>
                </a:lnTo>
                <a:lnTo>
                  <a:pt x="3421268" y="6858000"/>
                </a:lnTo>
                <a:close/>
                <a:moveTo>
                  <a:pt x="4816845" y="380744"/>
                </a:moveTo>
                <a:lnTo>
                  <a:pt x="3224260" y="6858000"/>
                </a:lnTo>
                <a:lnTo>
                  <a:pt x="0" y="6858000"/>
                </a:ln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748483" y="5982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782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B8C03F-A099-4CDB-BF17-EC1BC0080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C7306F-1A3D-49DB-BE09-0E83FCB64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A8F46B-27B5-4970-A27C-B4D74F03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456DF0-3468-4F5B-9208-6853D9A2A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796AC4-077C-4B0A-9371-1FD43C372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063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129F03-39AF-4A59-83F5-1C36EF7A7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577E77-384A-4366-888E-74CD13636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C0FD93-9A76-43A2-88B7-4EDE766BF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128789-7711-462E-AC75-F2B65365C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11C0F1-6449-4479-9C56-5212132C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081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96E623-72B8-4686-83F7-77580AFAD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EBB33B2-E98C-4EC2-8E49-3DE99B32A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45DF31-D551-4AB0-9DC1-16B453DF0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34C818-9A9C-47BC-B847-DE05DE779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4D66CB-2A69-4E66-B68E-884D0C69C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4917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09F115-D8C4-4F8D-A6F0-E3281E7AA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657AEA-C962-43B4-BFF1-D89BFDDA2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B9859C-39F0-49AE-85B0-550A24786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EB1931-DF25-402A-9117-96A63E2AE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D5E507-49A5-4FDF-B5AF-11193452D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D190DEE-D9EB-45E3-9BB5-D2FF46DD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3684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913A3F-426C-4AD8-BA0D-EBC30B6B5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852E1B-12BF-423A-8196-383677587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5CEDC4A-BA35-4BEA-A0C9-FDAC3861F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15C6182-ADBB-432B-B785-1098FDAE20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E27F10F-1FC8-4911-BA3D-14CFF7E4C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B444E34-38F2-4894-87F7-7C7AB7D52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8D6271F-F80C-4F31-B57D-B1B20C705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328C1AB-FED0-4683-8509-25307128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9209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E52027-A99A-4C93-BF4F-EF647759E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1D79145-DC85-4B4C-ABE3-20704AC21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61A384-8B97-4F7C-ADB9-22947428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D3CF7E5-FE80-4C94-A615-47165D65F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83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1D897BD-92CA-4EE5-957F-F7E4E6344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C0ADA88-F969-4CD0-8F60-072FD03DE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524485B-DD2D-49EE-8293-5B58D91A1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022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129F03-39AF-4A59-83F5-1C36EF7A7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577E77-384A-4366-888E-74CD13636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C0FD93-9A76-43A2-88B7-4EDE766BF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128789-7711-462E-AC75-F2B65365C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11C0F1-6449-4479-9C56-5212132C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4359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DEA78C-9720-4232-BBA2-E215FDB59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477FB9-C68D-4FB3-B7D5-6FB1B0C52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6E0C409-B2E4-4A6B-B3DD-3C5FE81F2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0FCD403-5CEA-403F-B1B5-80D3B4565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B51CD2-149B-4B19-AB52-BFF38BB6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6005AB-1414-4883-BA0E-80FF072F0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195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E0EA06-A683-4DAC-A284-F7F630A6D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CD1EBD9-4F63-4E0E-A604-DDD62F3972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3210CE0-F14F-4F16-A51D-E472F2003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463D8E9-12A5-4C4C-BF2C-CC8AC0D0A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75708E4-8D00-4138-A84E-5B795C7EE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6EC90B-105E-4A00-A919-AFF822DB5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364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79F88E-2B21-4DD2-A6E7-692D7D414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3A1642D-C2DF-49C9-9CB8-761CB237A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BD1B00-4D51-42D8-BA8B-15DB837AC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B3F4C6-9A37-43C6-8C02-12C46FD4B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9D37DE-F063-45F2-B12A-490077643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04329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AA538E0-20FF-4E87-AA46-3051D09600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4C65053-4149-4841-B73F-1DCAEC8ED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C176CE-A806-4FD7-8DAC-893591F67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1E8F0C-737D-4557-BA80-B7D0F2281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7DBD81-4F18-4C62-822D-B62968AD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8680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164638"/>
            <a:ext cx="979308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497" y="164637"/>
            <a:ext cx="1311368" cy="9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8043" y="1089693"/>
            <a:ext cx="1023250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137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3CD10489-647D-4424-92F3-2E31185A69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7514" y="0"/>
            <a:ext cx="7964489" cy="6858000"/>
          </a:xfrm>
          <a:custGeom>
            <a:avLst/>
            <a:gdLst>
              <a:gd name="connsiteX0" fmla="*/ 7895557 w 7964489"/>
              <a:gd name="connsiteY0" fmla="*/ 1035541 h 6858000"/>
              <a:gd name="connsiteX1" fmla="*/ 6561027 w 7964489"/>
              <a:gd name="connsiteY1" fmla="*/ 6858000 h 6858000"/>
              <a:gd name="connsiteX2" fmla="*/ 3421268 w 7964489"/>
              <a:gd name="connsiteY2" fmla="*/ 6858000 h 6858000"/>
              <a:gd name="connsiteX3" fmla="*/ 4816845 w 7964489"/>
              <a:gd name="connsiteY3" fmla="*/ 380744 h 6858000"/>
              <a:gd name="connsiteX4" fmla="*/ 3224260 w 7964489"/>
              <a:gd name="connsiteY4" fmla="*/ 6858000 h 6858000"/>
              <a:gd name="connsiteX5" fmla="*/ 0 w 7964489"/>
              <a:gd name="connsiteY5" fmla="*/ 6858000 h 6858000"/>
              <a:gd name="connsiteX6" fmla="*/ 5167647 w 7964489"/>
              <a:gd name="connsiteY6" fmla="*/ 0 h 6858000"/>
              <a:gd name="connsiteX7" fmla="*/ 7964489 w 7964489"/>
              <a:gd name="connsiteY7" fmla="*/ 0 h 6858000"/>
              <a:gd name="connsiteX8" fmla="*/ 7964489 w 7964489"/>
              <a:gd name="connsiteY8" fmla="*/ 581734 h 6858000"/>
              <a:gd name="connsiteX9" fmla="*/ 3748483 w 7964489"/>
              <a:gd name="connsiteY9" fmla="*/ 59826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4489" h="6858000">
                <a:moveTo>
                  <a:pt x="7895557" y="1035541"/>
                </a:moveTo>
                <a:lnTo>
                  <a:pt x="6561027" y="6858000"/>
                </a:lnTo>
                <a:lnTo>
                  <a:pt x="3421268" y="6858000"/>
                </a:lnTo>
                <a:close/>
                <a:moveTo>
                  <a:pt x="4816845" y="380744"/>
                </a:moveTo>
                <a:lnTo>
                  <a:pt x="3224260" y="6858000"/>
                </a:lnTo>
                <a:lnTo>
                  <a:pt x="0" y="6858000"/>
                </a:ln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748483" y="5982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659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96E623-72B8-4686-83F7-77580AFAD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EBB33B2-E98C-4EC2-8E49-3DE99B32A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45DF31-D551-4AB0-9DC1-16B453DF0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34C818-9A9C-47BC-B847-DE05DE779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4D66CB-2A69-4E66-B68E-884D0C69C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9256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09F115-D8C4-4F8D-A6F0-E3281E7AA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657AEA-C962-43B4-BFF1-D89BFDDA2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B9859C-39F0-49AE-85B0-550A24786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EB1931-DF25-402A-9117-96A63E2AE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D5E507-49A5-4FDF-B5AF-11193452D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D190DEE-D9EB-45E3-9BB5-D2FF46DD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183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913A3F-426C-4AD8-BA0D-EBC30B6B5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852E1B-12BF-423A-8196-383677587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5CEDC4A-BA35-4BEA-A0C9-FDAC3861F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15C6182-ADBB-432B-B785-1098FDAE20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E27F10F-1FC8-4911-BA3D-14CFF7E4C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B444E34-38F2-4894-87F7-7C7AB7D52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8D6271F-F80C-4F31-B57D-B1B20C705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328C1AB-FED0-4683-8509-25307128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7208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E52027-A99A-4C93-BF4F-EF647759E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1D79145-DC85-4B4C-ABE3-20704AC21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61A384-8B97-4F7C-ADB9-22947428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D3CF7E5-FE80-4C94-A615-47165D65F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95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1D897BD-92CA-4EE5-957F-F7E4E6344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C0ADA88-F969-4CD0-8F60-072FD03DE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524485B-DD2D-49EE-8293-5B58D91A1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521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DEA78C-9720-4232-BBA2-E215FDB59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477FB9-C68D-4FB3-B7D5-6FB1B0C52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6E0C409-B2E4-4A6B-B3DD-3C5FE81F2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0FCD403-5CEA-403F-B1B5-80D3B4565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B51CD2-149B-4B19-AB52-BFF38BB6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6005AB-1414-4883-BA0E-80FF072F0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19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E0EA06-A683-4DAC-A284-F7F630A6D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CD1EBD9-4F63-4E0E-A604-DDD62F3972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3210CE0-F14F-4F16-A51D-E472F2003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463D8E9-12A5-4C4C-BF2C-CC8AC0D0A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75708E4-8D00-4138-A84E-5B795C7EE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6EC90B-105E-4A00-A919-AFF822DB5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628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1197B97-647E-4FC0-BC56-E6F17DF60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FE81C4-4817-4920-BC6E-59A10A80A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594413-D4F7-42A4-AE47-CD7E4F707E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4A90C-BCB7-4C43-B6D0-E1239428B341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9004AB-04C2-47F9-981B-DF3FCBA8A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0D163C-5F89-4993-8372-9F1942B3F9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16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1197B97-647E-4FC0-BC56-E6F17DF60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FE81C4-4817-4920-BC6E-59A10A80A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594413-D4F7-42A4-AE47-CD7E4F707E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4A90C-BCB7-4C43-B6D0-E1239428B341}" type="datetimeFigureOut">
              <a:rPr lang="cs-CZ" smtClean="0"/>
              <a:t>12.12.2023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9004AB-04C2-47F9-981B-DF3FCBA8A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0D163C-5F89-4993-8372-9F1942B3F9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42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1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.pn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koncepce.kancelarzp.cz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DD08A35-2C16-4690-933B-071DD00F1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br>
              <a:rPr lang="en-US" sz="3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3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1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Obrázek 6" descr="Obsah obrázku logo&#10;&#10;Popis byl vytvořen automaticky">
            <a:extLst>
              <a:ext uri="{FF2B5EF4-FFF2-40B4-BE49-F238E27FC236}">
                <a16:creationId xmlns:a16="http://schemas.microsoft.com/office/drawing/2014/main" id="{E241D630-B8F7-5317-3386-B82986199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3" y="1442490"/>
            <a:ext cx="6425739" cy="281126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D22A7B6-96C2-7A39-6303-659D3CE76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334" y="289125"/>
            <a:ext cx="844791" cy="595072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CA872A10-563A-2218-8213-05C3A6885E4C}"/>
              </a:ext>
            </a:extLst>
          </p:cNvPr>
          <p:cNvSpPr txBox="1">
            <a:spLocks/>
          </p:cNvSpPr>
          <p:nvPr/>
        </p:nvSpPr>
        <p:spPr>
          <a:xfrm>
            <a:off x="3459023" y="4422371"/>
            <a:ext cx="7671720" cy="8145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NHÚ 13.12.2023</a:t>
            </a:r>
            <a:endParaRPr lang="en-CZ"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672D0FFD-3597-6100-627F-90A216E28EAC}"/>
              </a:ext>
            </a:extLst>
          </p:cNvPr>
          <p:cNvSpPr txBox="1">
            <a:spLocks/>
          </p:cNvSpPr>
          <p:nvPr/>
        </p:nvSpPr>
        <p:spPr>
          <a:xfrm>
            <a:off x="4038604" y="4213605"/>
            <a:ext cx="6425739" cy="17989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JUDr. Ladislav Švec, Kancelář ZP </a:t>
            </a:r>
            <a:endParaRPr lang="en-CZ"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6329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107092" y="1815728"/>
            <a:ext cx="1152885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800" dirty="0">
                <a:solidFill>
                  <a:schemeClr val="accent1"/>
                </a:solidFill>
                <a:latin typeface="Technika-Book"/>
              </a:rPr>
              <a:t>Komplexní systém </a:t>
            </a:r>
            <a:r>
              <a:rPr lang="pl-PL" sz="2800" dirty="0">
                <a:solidFill>
                  <a:srgbClr val="C00000"/>
                </a:solidFill>
                <a:latin typeface="Technika-Book"/>
              </a:rPr>
              <a:t>n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echnika-Book"/>
                <a:ea typeface="+mn-ea"/>
                <a:cs typeface="+mn-cs"/>
              </a:rPr>
              <a:t>elze řešit v rámci ročního, nebo volebního cyklu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echnika-Book"/>
                <a:ea typeface="+mn-ea"/>
                <a:cs typeface="+mn-cs"/>
              </a:rPr>
              <a:t>..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698CE39-C766-AA2F-4D16-F5695C99D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285" y="99346"/>
            <a:ext cx="984732" cy="77161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D876ACB-3CDA-6785-B387-B481FCCD6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5838" y="215448"/>
            <a:ext cx="844791" cy="595072"/>
          </a:xfrm>
          <a:prstGeom prst="rect">
            <a:avLst/>
          </a:prstGeom>
        </p:spPr>
      </p:pic>
      <p:pic>
        <p:nvPicPr>
          <p:cNvPr id="4" name="Obrázek 3" descr="Obsah obrázku logo&#10;&#10;Popis byl vytvořen automaticky">
            <a:extLst>
              <a:ext uri="{FF2B5EF4-FFF2-40B4-BE49-F238E27FC236}">
                <a16:creationId xmlns:a16="http://schemas.microsoft.com/office/drawing/2014/main" id="{DC578686-20A3-21CE-E871-BDF5B4FEC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02" y="195414"/>
            <a:ext cx="2504809" cy="98024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9330CC5-CAB9-46CB-5702-F0F3BC9BB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1" y="387999"/>
            <a:ext cx="844791" cy="59507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DE43A07-9741-F0D8-4986-35AFAF70B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87516"/>
            <a:ext cx="3008175" cy="1693882"/>
          </a:xfrm>
          <a:prstGeom prst="rect">
            <a:avLst/>
          </a:prstGeom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1652A73C-5DF8-1E8C-12B9-5E4B481098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8880243"/>
              </p:ext>
            </p:extLst>
          </p:nvPr>
        </p:nvGraphicFramePr>
        <p:xfrm>
          <a:off x="3288477" y="3210435"/>
          <a:ext cx="2570205" cy="1693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" name="Obrázek 9">
            <a:extLst>
              <a:ext uri="{FF2B5EF4-FFF2-40B4-BE49-F238E27FC236}">
                <a16:creationId xmlns:a16="http://schemas.microsoft.com/office/drawing/2014/main" id="{8F611826-1C96-ADF4-BAF9-C18330E42D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3320" y="3198627"/>
            <a:ext cx="2606142" cy="171666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B381DC-1580-EE3C-4B19-B3F4B8B4FF30}"/>
              </a:ext>
            </a:extLst>
          </p:cNvPr>
          <p:cNvSpPr txBox="1">
            <a:spLocks/>
          </p:cNvSpPr>
          <p:nvPr/>
        </p:nvSpPr>
        <p:spPr>
          <a:xfrm>
            <a:off x="155404" y="983071"/>
            <a:ext cx="9676455" cy="724247"/>
          </a:xfrm>
          <a:custGeom>
            <a:avLst/>
            <a:gdLst>
              <a:gd name="connsiteX0" fmla="*/ 7895557 w 7964489"/>
              <a:gd name="connsiteY0" fmla="*/ 1035541 h 6858000"/>
              <a:gd name="connsiteX1" fmla="*/ 6561027 w 7964489"/>
              <a:gd name="connsiteY1" fmla="*/ 6858000 h 6858000"/>
              <a:gd name="connsiteX2" fmla="*/ 3421268 w 7964489"/>
              <a:gd name="connsiteY2" fmla="*/ 6858000 h 6858000"/>
              <a:gd name="connsiteX3" fmla="*/ 4816845 w 7964489"/>
              <a:gd name="connsiteY3" fmla="*/ 380744 h 6858000"/>
              <a:gd name="connsiteX4" fmla="*/ 3224260 w 7964489"/>
              <a:gd name="connsiteY4" fmla="*/ 6858000 h 6858000"/>
              <a:gd name="connsiteX5" fmla="*/ 0 w 7964489"/>
              <a:gd name="connsiteY5" fmla="*/ 6858000 h 6858000"/>
              <a:gd name="connsiteX6" fmla="*/ 5167647 w 7964489"/>
              <a:gd name="connsiteY6" fmla="*/ 0 h 6858000"/>
              <a:gd name="connsiteX7" fmla="*/ 7964489 w 7964489"/>
              <a:gd name="connsiteY7" fmla="*/ 0 h 6858000"/>
              <a:gd name="connsiteX8" fmla="*/ 7964489 w 7964489"/>
              <a:gd name="connsiteY8" fmla="*/ 581734 h 6858000"/>
              <a:gd name="connsiteX9" fmla="*/ 3748483 w 7964489"/>
              <a:gd name="connsiteY9" fmla="*/ 59826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4489" h="6858000">
                <a:moveTo>
                  <a:pt x="7895557" y="1035541"/>
                </a:moveTo>
                <a:lnTo>
                  <a:pt x="6561027" y="6858000"/>
                </a:lnTo>
                <a:lnTo>
                  <a:pt x="3421268" y="6858000"/>
                </a:lnTo>
                <a:close/>
                <a:moveTo>
                  <a:pt x="4816845" y="380744"/>
                </a:moveTo>
                <a:lnTo>
                  <a:pt x="3224260" y="6858000"/>
                </a:lnTo>
                <a:lnTo>
                  <a:pt x="0" y="6858000"/>
                </a:ln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748483" y="5982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vert="horz" wrap="square" lIns="91440" tIns="45720" rIns="91440" bIns="45720" rtlCol="0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800" b="1" u="sng" dirty="0">
                <a:solidFill>
                  <a:schemeClr val="accent1"/>
                </a:solidFill>
              </a:rPr>
              <a:t>Shrnutí diskuse 2023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C4F3471D-7D2E-C936-9BE0-30B180512A02}"/>
              </a:ext>
            </a:extLst>
          </p:cNvPr>
          <p:cNvSpPr txBox="1"/>
          <p:nvPr/>
        </p:nvSpPr>
        <p:spPr>
          <a:xfrm>
            <a:off x="94255" y="2678596"/>
            <a:ext cx="1152885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800" dirty="0">
                <a:solidFill>
                  <a:schemeClr val="accent1"/>
                </a:solidFill>
                <a:latin typeface="Technika-Book"/>
              </a:rPr>
              <a:t>Známé výzvy </a:t>
            </a:r>
            <a:r>
              <a:rPr lang="pl-PL" sz="2800" dirty="0">
                <a:solidFill>
                  <a:srgbClr val="C00000"/>
                </a:solidFill>
                <a:latin typeface="Technika-Book"/>
              </a:rPr>
              <a:t>směřují k bezprecedentní krizi </a:t>
            </a:r>
            <a:r>
              <a:rPr lang="pl-PL" sz="2800" dirty="0">
                <a:solidFill>
                  <a:schemeClr val="accent1"/>
                </a:solidFill>
                <a:latin typeface="Technika-Book"/>
              </a:rPr>
              <a:t>nároků   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7DA6D097-AF2E-BCF0-0D50-400C0C92B6A0}"/>
              </a:ext>
            </a:extLst>
          </p:cNvPr>
          <p:cNvSpPr txBox="1"/>
          <p:nvPr/>
        </p:nvSpPr>
        <p:spPr>
          <a:xfrm>
            <a:off x="919290" y="5205217"/>
            <a:ext cx="10153995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echnika-Book"/>
                <a:ea typeface="+mn-ea"/>
                <a:cs typeface="+mn-cs"/>
              </a:rPr>
              <a:t>Nutné zcela zásadní zvýšení efektivity  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D69692-482D-5FC5-340A-3159B4EBF38B}"/>
              </a:ext>
            </a:extLst>
          </p:cNvPr>
          <p:cNvSpPr/>
          <p:nvPr/>
        </p:nvSpPr>
        <p:spPr>
          <a:xfrm>
            <a:off x="7615880" y="5267531"/>
            <a:ext cx="2606141" cy="1446307"/>
          </a:xfrm>
          <a:prstGeom prst="rect">
            <a:avLst/>
          </a:prstGeom>
          <a:solidFill>
            <a:srgbClr val="ED2826"/>
          </a:solidFill>
          <a:ln>
            <a:solidFill>
              <a:srgbClr val="ED2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331A76B6-86E6-BADB-0AEF-12D31C543824}"/>
              </a:ext>
            </a:extLst>
          </p:cNvPr>
          <p:cNvSpPr txBox="1"/>
          <p:nvPr/>
        </p:nvSpPr>
        <p:spPr>
          <a:xfrm>
            <a:off x="7850660" y="5340305"/>
            <a:ext cx="1919416" cy="92333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5400" dirty="0">
                <a:solidFill>
                  <a:schemeClr val="bg1"/>
                </a:solidFill>
                <a:latin typeface="Technika-Book"/>
              </a:rPr>
              <a:t> </a:t>
            </a:r>
            <a:r>
              <a:rPr kumimoji="0" lang="pl-PL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chnika-Book"/>
                <a:ea typeface="+mn-ea"/>
                <a:cs typeface="+mn-cs"/>
              </a:rPr>
              <a:t>40%</a:t>
            </a:r>
            <a:r>
              <a:rPr kumimoji="0" lang="pl-PL" sz="5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echnika-Book"/>
                <a:ea typeface="+mn-ea"/>
                <a:cs typeface="+mn-cs"/>
              </a:rPr>
              <a:t> </a:t>
            </a:r>
            <a:endParaRPr kumimoji="0" lang="cs-CZ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Šipka: nahoru 14">
            <a:extLst>
              <a:ext uri="{FF2B5EF4-FFF2-40B4-BE49-F238E27FC236}">
                <a16:creationId xmlns:a16="http://schemas.microsoft.com/office/drawing/2014/main" id="{7A219DBC-53A8-3C3B-C03C-2BA96BB7AD29}"/>
              </a:ext>
            </a:extLst>
          </p:cNvPr>
          <p:cNvSpPr/>
          <p:nvPr/>
        </p:nvSpPr>
        <p:spPr>
          <a:xfrm>
            <a:off x="9580630" y="5497605"/>
            <a:ext cx="484632" cy="978408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B81A2D8F-ABEF-1C94-2CA2-95F692E60A94}"/>
              </a:ext>
            </a:extLst>
          </p:cNvPr>
          <p:cNvSpPr txBox="1"/>
          <p:nvPr/>
        </p:nvSpPr>
        <p:spPr>
          <a:xfrm>
            <a:off x="7691641" y="6282459"/>
            <a:ext cx="2370758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chnika-Book"/>
                <a:ea typeface="+mn-ea"/>
                <a:cs typeface="+mn-cs"/>
              </a:rPr>
              <a:t>v příštích 20 letech</a:t>
            </a:r>
            <a:endParaRPr kumimoji="0" lang="cs-CZ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475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698CE39-C766-AA2F-4D16-F5695C99D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285" y="99346"/>
            <a:ext cx="984732" cy="771618"/>
          </a:xfrm>
          <a:prstGeom prst="rect">
            <a:avLst/>
          </a:prstGeom>
        </p:spPr>
      </p:pic>
      <p:pic>
        <p:nvPicPr>
          <p:cNvPr id="9" name="Obrázek 8" descr="Obsah obrázku logo&#10;&#10;Popis byl vytvořen automaticky">
            <a:extLst>
              <a:ext uri="{FF2B5EF4-FFF2-40B4-BE49-F238E27FC236}">
                <a16:creationId xmlns:a16="http://schemas.microsoft.com/office/drawing/2014/main" id="{1F450B51-824B-3419-324F-F1DDB8E97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513" y="274287"/>
            <a:ext cx="2504809" cy="980243"/>
          </a:xfrm>
          <a:prstGeom prst="rect">
            <a:avLst/>
          </a:prstGeom>
        </p:spPr>
      </p:pic>
      <p:sp>
        <p:nvSpPr>
          <p:cNvPr id="18" name="TextBox 20">
            <a:extLst>
              <a:ext uri="{FF2B5EF4-FFF2-40B4-BE49-F238E27FC236}">
                <a16:creationId xmlns:a16="http://schemas.microsoft.com/office/drawing/2014/main" id="{AA29473A-BC82-0325-F6A2-0C539535729A}"/>
              </a:ext>
            </a:extLst>
          </p:cNvPr>
          <p:cNvSpPr txBox="1"/>
          <p:nvPr/>
        </p:nvSpPr>
        <p:spPr>
          <a:xfrm>
            <a:off x="235069" y="753003"/>
            <a:ext cx="8599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Efektivita jako indikátor kvality řízení</a:t>
            </a:r>
            <a:endParaRPr kumimoji="0" lang="cs-CZ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TextBox 20">
            <a:extLst>
              <a:ext uri="{FF2B5EF4-FFF2-40B4-BE49-F238E27FC236}">
                <a16:creationId xmlns:a16="http://schemas.microsoft.com/office/drawing/2014/main" id="{C3C8CD88-D47F-45B3-BF5F-1086E296EE7C}"/>
              </a:ext>
            </a:extLst>
          </p:cNvPr>
          <p:cNvSpPr txBox="1"/>
          <p:nvPr/>
        </p:nvSpPr>
        <p:spPr>
          <a:xfrm>
            <a:off x="5480306" y="1447948"/>
            <a:ext cx="65777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ko-KR" sz="1600" b="0" i="1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Růst výdajů nevede k rozvoji dostupnosti a kvality </a:t>
            </a:r>
            <a:r>
              <a:rPr kumimoji="0" lang="cs-CZ" altLang="ko-KR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(dopadem snížení motivace, efektivity, dostupnosti a udržování nerovností)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F333370B-B427-1369-4D3D-B66C5D2B46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9548274"/>
              </p:ext>
            </p:extLst>
          </p:nvPr>
        </p:nvGraphicFramePr>
        <p:xfrm>
          <a:off x="177256" y="1619008"/>
          <a:ext cx="5231086" cy="317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2" name="Skupina 11">
            <a:extLst>
              <a:ext uri="{FF2B5EF4-FFF2-40B4-BE49-F238E27FC236}">
                <a16:creationId xmlns:a16="http://schemas.microsoft.com/office/drawing/2014/main" id="{1B727FE6-F10B-8076-E85A-953C22DC16CD}"/>
              </a:ext>
            </a:extLst>
          </p:cNvPr>
          <p:cNvGrpSpPr/>
          <p:nvPr/>
        </p:nvGrpSpPr>
        <p:grpSpPr>
          <a:xfrm>
            <a:off x="5587999" y="2399322"/>
            <a:ext cx="6541981" cy="1472419"/>
            <a:chOff x="883175" y="1005006"/>
            <a:chExt cx="5832322" cy="1185861"/>
          </a:xfrm>
        </p:grpSpPr>
        <p:sp>
          <p:nvSpPr>
            <p:cNvPr id="14" name="Obdélník: se zakulacenými rohy 13">
              <a:extLst>
                <a:ext uri="{FF2B5EF4-FFF2-40B4-BE49-F238E27FC236}">
                  <a16:creationId xmlns:a16="http://schemas.microsoft.com/office/drawing/2014/main" id="{C81654AC-123E-7873-8798-22329B055194}"/>
                </a:ext>
              </a:extLst>
            </p:cNvPr>
            <p:cNvSpPr/>
            <p:nvPr/>
          </p:nvSpPr>
          <p:spPr>
            <a:xfrm>
              <a:off x="883175" y="1103139"/>
              <a:ext cx="5578633" cy="1024897"/>
            </a:xfrm>
            <a:prstGeom prst="roundRect">
              <a:avLst>
                <a:gd name="adj" fmla="val 10000"/>
              </a:avLst>
            </a:prstGeom>
            <a:solidFill>
              <a:srgbClr val="ED2826"/>
            </a:solidFill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Obdélník: se zakulacenými rohy 4">
              <a:extLst>
                <a:ext uri="{FF2B5EF4-FFF2-40B4-BE49-F238E27FC236}">
                  <a16:creationId xmlns:a16="http://schemas.microsoft.com/office/drawing/2014/main" id="{2A9FA6E4-AE1A-CC9C-69CB-29D8937A663D}"/>
                </a:ext>
              </a:extLst>
            </p:cNvPr>
            <p:cNvSpPr txBox="1"/>
            <p:nvPr/>
          </p:nvSpPr>
          <p:spPr>
            <a:xfrm>
              <a:off x="984464" y="1005006"/>
              <a:ext cx="5731033" cy="1185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400" i="0" kern="1200" cap="all" dirty="0"/>
                <a:t>systém umí utrácet, ale ne motivovat a řešit výkon</a:t>
              </a:r>
            </a:p>
          </p:txBody>
        </p:sp>
      </p:grpSp>
      <p:pic>
        <p:nvPicPr>
          <p:cNvPr id="16" name="Obrázek 15">
            <a:extLst>
              <a:ext uri="{FF2B5EF4-FFF2-40B4-BE49-F238E27FC236}">
                <a16:creationId xmlns:a16="http://schemas.microsoft.com/office/drawing/2014/main" id="{4CF179AE-16C9-F73C-8594-7883732C95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2261" y="4330478"/>
            <a:ext cx="4862503" cy="1774519"/>
          </a:xfrm>
          <a:prstGeom prst="rect">
            <a:avLst/>
          </a:prstGeom>
        </p:spPr>
      </p:pic>
      <p:grpSp>
        <p:nvGrpSpPr>
          <p:cNvPr id="17" name="Skupina 16">
            <a:extLst>
              <a:ext uri="{FF2B5EF4-FFF2-40B4-BE49-F238E27FC236}">
                <a16:creationId xmlns:a16="http://schemas.microsoft.com/office/drawing/2014/main" id="{11806678-CA0C-B90D-C1FF-FFFAFFBA197A}"/>
              </a:ext>
            </a:extLst>
          </p:cNvPr>
          <p:cNvGrpSpPr/>
          <p:nvPr/>
        </p:nvGrpSpPr>
        <p:grpSpPr>
          <a:xfrm>
            <a:off x="386296" y="5148194"/>
            <a:ext cx="6938683" cy="1024896"/>
            <a:chOff x="984464" y="2391423"/>
            <a:chExt cx="6145870" cy="1024896"/>
          </a:xfrm>
        </p:grpSpPr>
        <p:sp>
          <p:nvSpPr>
            <p:cNvPr id="19" name="Obdélník: se zakulacenými rohy 18">
              <a:extLst>
                <a:ext uri="{FF2B5EF4-FFF2-40B4-BE49-F238E27FC236}">
                  <a16:creationId xmlns:a16="http://schemas.microsoft.com/office/drawing/2014/main" id="{DCDA17BD-AF78-0C04-9B38-549CD97EFE82}"/>
                </a:ext>
              </a:extLst>
            </p:cNvPr>
            <p:cNvSpPr/>
            <p:nvPr/>
          </p:nvSpPr>
          <p:spPr>
            <a:xfrm>
              <a:off x="984464" y="2391423"/>
              <a:ext cx="5578633" cy="1024896"/>
            </a:xfrm>
            <a:prstGeom prst="roundRect">
              <a:avLst>
                <a:gd name="adj" fmla="val 10000"/>
              </a:avLst>
            </a:prstGeom>
            <a:solidFill>
              <a:srgbClr val="ED2826"/>
            </a:solidFill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0" name="Obdélník: se zakulacenými rohy 4">
              <a:extLst>
                <a:ext uri="{FF2B5EF4-FFF2-40B4-BE49-F238E27FC236}">
                  <a16:creationId xmlns:a16="http://schemas.microsoft.com/office/drawing/2014/main" id="{105B4096-AA18-5E37-1887-6F3697DD77DD}"/>
                </a:ext>
              </a:extLst>
            </p:cNvPr>
            <p:cNvSpPr txBox="1"/>
            <p:nvPr/>
          </p:nvSpPr>
          <p:spPr>
            <a:xfrm>
              <a:off x="1014482" y="2421441"/>
              <a:ext cx="6115852" cy="964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NEJDE O NÁHODU, ALE O NASTAVENÍ SYSTÉMU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4292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803961" y="1700496"/>
            <a:ext cx="10153995" cy="1077218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echnika-Book"/>
                <a:ea typeface="+mn-ea"/>
                <a:cs typeface="+mn-cs"/>
              </a:rPr>
              <a:t>Stále posilující politické, centrální řízení nabízelo (a nabízí) jen další snižování efektivity zdravotnictví ...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chnika-Book"/>
                <a:ea typeface="+mn-ea"/>
                <a:cs typeface="+mn-cs"/>
              </a:rPr>
              <a:t> 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698CE39-C766-AA2F-4D16-F5695C99D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285" y="99346"/>
            <a:ext cx="984732" cy="77161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D876ACB-3CDA-6785-B387-B481FCCD6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5838" y="215448"/>
            <a:ext cx="844791" cy="595072"/>
          </a:xfrm>
          <a:prstGeom prst="rect">
            <a:avLst/>
          </a:prstGeom>
        </p:spPr>
      </p:pic>
      <p:pic>
        <p:nvPicPr>
          <p:cNvPr id="4" name="Obrázek 3" descr="Obsah obrázku logo&#10;&#10;Popis byl vytvořen automaticky">
            <a:extLst>
              <a:ext uri="{FF2B5EF4-FFF2-40B4-BE49-F238E27FC236}">
                <a16:creationId xmlns:a16="http://schemas.microsoft.com/office/drawing/2014/main" id="{DC578686-20A3-21CE-E871-BDF5B4FEC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02" y="195414"/>
            <a:ext cx="2504809" cy="98024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9330CC5-CAB9-46CB-5702-F0F3BC9BB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1" y="387999"/>
            <a:ext cx="844791" cy="595072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7A0A3B1B-8A17-AAA1-10C6-BD28CC59850E}"/>
              </a:ext>
            </a:extLst>
          </p:cNvPr>
          <p:cNvSpPr txBox="1"/>
          <p:nvPr/>
        </p:nvSpPr>
        <p:spPr>
          <a:xfrm>
            <a:off x="7953761" y="4234174"/>
            <a:ext cx="2189168" cy="92333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5400" dirty="0">
                <a:solidFill>
                  <a:srgbClr val="C00000"/>
                </a:solidFill>
                <a:latin typeface="Technika-Book"/>
              </a:rPr>
              <a:t>  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echnika-Book"/>
                <a:ea typeface="+mn-ea"/>
                <a:cs typeface="+mn-cs"/>
              </a:rPr>
              <a:t>Cyklus</a:t>
            </a:r>
            <a:r>
              <a:rPr kumimoji="0" lang="pl-PL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echnika-Book"/>
                <a:ea typeface="+mn-ea"/>
                <a:cs typeface="+mn-cs"/>
              </a:rPr>
              <a:t>  </a:t>
            </a:r>
            <a:endParaRPr kumimoji="0" lang="cs-CZ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그룹 49">
            <a:extLst>
              <a:ext uri="{FF2B5EF4-FFF2-40B4-BE49-F238E27FC236}">
                <a16:creationId xmlns:a16="http://schemas.microsoft.com/office/drawing/2014/main" id="{1F1AAA90-C447-7441-8C40-07BFEC5B0C22}"/>
              </a:ext>
            </a:extLst>
          </p:cNvPr>
          <p:cNvGrpSpPr/>
          <p:nvPr/>
        </p:nvGrpSpPr>
        <p:grpSpPr>
          <a:xfrm>
            <a:off x="7712648" y="3579619"/>
            <a:ext cx="2387230" cy="2512646"/>
            <a:chOff x="4733387" y="2443864"/>
            <a:chExt cx="2734502" cy="2734502"/>
          </a:xfrm>
        </p:grpSpPr>
        <p:sp>
          <p:nvSpPr>
            <p:cNvPr id="9" name="Oval 30">
              <a:extLst>
                <a:ext uri="{FF2B5EF4-FFF2-40B4-BE49-F238E27FC236}">
                  <a16:creationId xmlns:a16="http://schemas.microsoft.com/office/drawing/2014/main" id="{4DFAC70C-E9E6-8B06-A819-938DC0D0A617}"/>
                </a:ext>
              </a:extLst>
            </p:cNvPr>
            <p:cNvSpPr/>
            <p:nvPr/>
          </p:nvSpPr>
          <p:spPr>
            <a:xfrm>
              <a:off x="4733387" y="2443864"/>
              <a:ext cx="2734502" cy="2734502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Oval 33">
              <a:extLst>
                <a:ext uri="{FF2B5EF4-FFF2-40B4-BE49-F238E27FC236}">
                  <a16:creationId xmlns:a16="http://schemas.microsoft.com/office/drawing/2014/main" id="{69FD1ACB-80DD-87F4-A58B-FDE789C0453D}"/>
                </a:ext>
              </a:extLst>
            </p:cNvPr>
            <p:cNvSpPr/>
            <p:nvPr/>
          </p:nvSpPr>
          <p:spPr>
            <a:xfrm>
              <a:off x="6932020" y="4620509"/>
              <a:ext cx="279648" cy="279648"/>
            </a:xfrm>
            <a:prstGeom prst="ellipse">
              <a:avLst/>
            </a:prstGeom>
            <a:solidFill>
              <a:srgbClr val="FA7D1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Oval 34">
              <a:extLst>
                <a:ext uri="{FF2B5EF4-FFF2-40B4-BE49-F238E27FC236}">
                  <a16:creationId xmlns:a16="http://schemas.microsoft.com/office/drawing/2014/main" id="{483C05DB-9AB2-5A30-10A0-ADB60B6A7864}"/>
                </a:ext>
              </a:extLst>
            </p:cNvPr>
            <p:cNvSpPr/>
            <p:nvPr/>
          </p:nvSpPr>
          <p:spPr>
            <a:xfrm>
              <a:off x="7092436" y="2936819"/>
              <a:ext cx="279648" cy="279648"/>
            </a:xfrm>
            <a:prstGeom prst="ellipse">
              <a:avLst/>
            </a:prstGeom>
            <a:solidFill>
              <a:srgbClr val="7F7F7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35">
              <a:extLst>
                <a:ext uri="{FF2B5EF4-FFF2-40B4-BE49-F238E27FC236}">
                  <a16:creationId xmlns:a16="http://schemas.microsoft.com/office/drawing/2014/main" id="{EE544410-C877-57E8-9906-F10E17EEC187}"/>
                </a:ext>
              </a:extLst>
            </p:cNvPr>
            <p:cNvSpPr/>
            <p:nvPr/>
          </p:nvSpPr>
          <p:spPr>
            <a:xfrm>
              <a:off x="4799856" y="4450608"/>
              <a:ext cx="279648" cy="279648"/>
            </a:xfrm>
            <a:prstGeom prst="ellipse">
              <a:avLst/>
            </a:prstGeom>
            <a:solidFill>
              <a:srgbClr val="13162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36">
              <a:extLst>
                <a:ext uri="{FF2B5EF4-FFF2-40B4-BE49-F238E27FC236}">
                  <a16:creationId xmlns:a16="http://schemas.microsoft.com/office/drawing/2014/main" id="{3931F847-5C6D-0B16-8B47-0355DF92D061}"/>
                </a:ext>
              </a:extLst>
            </p:cNvPr>
            <p:cNvSpPr/>
            <p:nvPr/>
          </p:nvSpPr>
          <p:spPr>
            <a:xfrm>
              <a:off x="4956737" y="2724567"/>
              <a:ext cx="279648" cy="279648"/>
            </a:xfrm>
            <a:prstGeom prst="ellipse">
              <a:avLst/>
            </a:prstGeom>
            <a:solidFill>
              <a:srgbClr val="ED282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" name="TextBox 9">
            <a:extLst>
              <a:ext uri="{FF2B5EF4-FFF2-40B4-BE49-F238E27FC236}">
                <a16:creationId xmlns:a16="http://schemas.microsoft.com/office/drawing/2014/main" id="{7E4E4C4C-4C27-5D6E-39C0-B4E54EDE6447}"/>
              </a:ext>
            </a:extLst>
          </p:cNvPr>
          <p:cNvSpPr txBox="1"/>
          <p:nvPr/>
        </p:nvSpPr>
        <p:spPr>
          <a:xfrm>
            <a:off x="10161036" y="5722933"/>
            <a:ext cx="987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cs-CZ" sz="1600" b="1" dirty="0"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Deficit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13162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0FEEFABC-0B8D-1A61-2D5C-7266B94A3DB4}"/>
              </a:ext>
            </a:extLst>
          </p:cNvPr>
          <p:cNvSpPr txBox="1"/>
          <p:nvPr/>
        </p:nvSpPr>
        <p:spPr>
          <a:xfrm>
            <a:off x="10099878" y="3825601"/>
            <a:ext cx="17903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cs-CZ" sz="1600" b="1" dirty="0"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Zvýšení příspěvku st. rozpočtu 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13162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C3E826DC-7025-275D-C7CF-B00CE0203EB7}"/>
              </a:ext>
            </a:extLst>
          </p:cNvPr>
          <p:cNvSpPr txBox="1"/>
          <p:nvPr/>
        </p:nvSpPr>
        <p:spPr>
          <a:xfrm>
            <a:off x="6789235" y="3596696"/>
            <a:ext cx="987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cs-CZ" sz="1600" b="1" dirty="0"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Deficit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13162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25888D1F-37C6-E4E1-3207-EC81C92230AE}"/>
              </a:ext>
            </a:extLst>
          </p:cNvPr>
          <p:cNvSpPr txBox="1"/>
          <p:nvPr/>
        </p:nvSpPr>
        <p:spPr>
          <a:xfrm>
            <a:off x="5861163" y="5599822"/>
            <a:ext cx="17903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cs-CZ" sz="1600" b="1" dirty="0"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Zvýšení příspěvku st. rozpočtu 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13162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0DABC15A-409D-B600-53E8-3831D158129B}"/>
              </a:ext>
            </a:extLst>
          </p:cNvPr>
          <p:cNvSpPr txBox="1"/>
          <p:nvPr/>
        </p:nvSpPr>
        <p:spPr>
          <a:xfrm>
            <a:off x="2049071" y="4495784"/>
            <a:ext cx="60951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C00000"/>
                </a:solidFill>
              </a:rPr>
              <a:t>Krátkodobost cílů a populismus </a:t>
            </a:r>
            <a:r>
              <a:rPr lang="cs-CZ" sz="2000" dirty="0"/>
              <a:t>politické motivace = </a:t>
            </a:r>
          </a:p>
        </p:txBody>
      </p:sp>
    </p:spTree>
    <p:extLst>
      <p:ext uri="{BB962C8B-B14F-4D97-AF65-F5344CB8AC3E}">
        <p14:creationId xmlns:p14="http://schemas.microsoft.com/office/powerpoint/2010/main" val="2501469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238897" y="2719973"/>
            <a:ext cx="11693611" cy="267765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echnika-Book"/>
                <a:ea typeface="+mn-ea"/>
                <a:cs typeface="+mn-cs"/>
              </a:rPr>
              <a:t>Zvýšení efektivity </a:t>
            </a:r>
            <a:r>
              <a:rPr lang="pl-PL" sz="3600" b="1" dirty="0">
                <a:solidFill>
                  <a:srgbClr val="C00000"/>
                </a:solidFill>
                <a:latin typeface="Technika-Book"/>
              </a:rPr>
              <a:t>(udržitelnost) </a:t>
            </a: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echnika-Book"/>
                <a:ea typeface="+mn-ea"/>
                <a:cs typeface="+mn-cs"/>
              </a:rPr>
              <a:t>nepůjde zajistit bez systémových úprav 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echnika-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chnika-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chnika-Book"/>
                <a:ea typeface="+mn-ea"/>
                <a:cs typeface="+mn-cs"/>
              </a:rPr>
              <a:t> 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698CE39-C766-AA2F-4D16-F5695C99D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285" y="99346"/>
            <a:ext cx="984732" cy="77161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D876ACB-3CDA-6785-B387-B481FCCD6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5838" y="215448"/>
            <a:ext cx="844791" cy="595072"/>
          </a:xfrm>
          <a:prstGeom prst="rect">
            <a:avLst/>
          </a:prstGeom>
        </p:spPr>
      </p:pic>
      <p:pic>
        <p:nvPicPr>
          <p:cNvPr id="4" name="Obrázek 3" descr="Obsah obrázku logo&#10;&#10;Popis byl vytvořen automaticky">
            <a:extLst>
              <a:ext uri="{FF2B5EF4-FFF2-40B4-BE49-F238E27FC236}">
                <a16:creationId xmlns:a16="http://schemas.microsoft.com/office/drawing/2014/main" id="{DC578686-20A3-21CE-E871-BDF5B4FEC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02" y="195414"/>
            <a:ext cx="2504809" cy="98024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9330CC5-CAB9-46CB-5702-F0F3BC9BB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1" y="387999"/>
            <a:ext cx="844791" cy="595072"/>
          </a:xfrm>
          <a:prstGeom prst="rect">
            <a:avLst/>
          </a:prstGeom>
        </p:spPr>
      </p:pic>
      <p:pic>
        <p:nvPicPr>
          <p:cNvPr id="6" name="Obrázek 5" descr="Obsah obrázku puzzle&#10;&#10;Popis byl vytvořen automaticky">
            <a:extLst>
              <a:ext uri="{FF2B5EF4-FFF2-40B4-BE49-F238E27FC236}">
                <a16:creationId xmlns:a16="http://schemas.microsoft.com/office/drawing/2014/main" id="{0CE28FF0-E3A1-E5A7-8497-8EC74704D5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735" y="3608050"/>
            <a:ext cx="3467642" cy="298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55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13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15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20">
            <a:extLst>
              <a:ext uri="{FF2B5EF4-FFF2-40B4-BE49-F238E27FC236}">
                <a16:creationId xmlns:a16="http://schemas.microsoft.com/office/drawing/2014/main" id="{93310E2A-3D5A-10B4-8E06-812292CD7E92}"/>
              </a:ext>
            </a:extLst>
          </p:cNvPr>
          <p:cNvSpPr txBox="1"/>
          <p:nvPr/>
        </p:nvSpPr>
        <p:spPr>
          <a:xfrm>
            <a:off x="804672" y="802955"/>
            <a:ext cx="7235458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altLang="ko-KR" sz="3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ko-KR" sz="3100" b="0" i="0" u="sng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Hlavní</a:t>
            </a:r>
            <a:r>
              <a:rPr kumimoji="0" lang="en-US" altLang="ko-KR" sz="3100" b="0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3100" b="0" i="0" u="sng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trojské</a:t>
            </a:r>
            <a:r>
              <a:rPr kumimoji="0" lang="en-US" altLang="ko-KR" sz="3100" b="0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3100" b="0" i="0" u="sng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koně</a:t>
            </a:r>
            <a:r>
              <a:rPr kumimoji="0" lang="en-US" altLang="ko-KR" sz="3100" b="0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SW </a:t>
            </a:r>
            <a:r>
              <a:rPr kumimoji="0" lang="en-US" altLang="ko-KR" sz="3100" b="0" i="0" u="sng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zdravotního</a:t>
            </a:r>
            <a:r>
              <a:rPr kumimoji="0" lang="en-US" altLang="ko-KR" sz="3100" b="0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3100" b="0" i="0" u="sng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pojištění</a:t>
            </a:r>
            <a:r>
              <a:rPr kumimoji="0" lang="en-US" altLang="ko-KR" sz="3100" b="0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EC55FCC9-4530-2E46-50E9-4C81CE780666}"/>
              </a:ext>
            </a:extLst>
          </p:cNvPr>
          <p:cNvSpPr txBox="1"/>
          <p:nvPr/>
        </p:nvSpPr>
        <p:spPr>
          <a:xfrm>
            <a:off x="112611" y="2885639"/>
            <a:ext cx="8495361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000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Rozdílná</a:t>
            </a:r>
            <a:r>
              <a:rPr kumimoji="0" lang="en-US" altLang="ko-KR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a ne</a:t>
            </a:r>
            <a:r>
              <a:rPr lang="en-US" altLang="ko-KR" sz="2000" dirty="0" err="1">
                <a:solidFill>
                  <a:schemeClr val="tx2"/>
                </a:solidFill>
              </a:rPr>
              <a:t>samosprávná</a:t>
            </a:r>
            <a:r>
              <a:rPr lang="en-US" altLang="ko-KR" sz="2000" dirty="0">
                <a:solidFill>
                  <a:schemeClr val="tx2"/>
                </a:solidFill>
              </a:rPr>
              <a:t> </a:t>
            </a:r>
            <a:r>
              <a:rPr kumimoji="0" lang="en-US" altLang="ko-KR" sz="2000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povaha</a:t>
            </a:r>
            <a:r>
              <a:rPr kumimoji="0" lang="en-US" altLang="ko-KR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, </a:t>
            </a:r>
            <a:r>
              <a:rPr kumimoji="0" lang="en-US" altLang="ko-KR" sz="2000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postavení</a:t>
            </a:r>
            <a:r>
              <a:rPr kumimoji="0" lang="en-US" altLang="ko-KR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a </a:t>
            </a:r>
            <a:r>
              <a:rPr kumimoji="0" lang="en-US" altLang="ko-KR" sz="2000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struktura</a:t>
            </a:r>
            <a:r>
              <a:rPr kumimoji="0" lang="en-US" altLang="ko-KR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VZP a </a:t>
            </a:r>
            <a:r>
              <a:rPr kumimoji="0" lang="cs-CZ" altLang="ko-KR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Z</a:t>
            </a:r>
            <a:r>
              <a:rPr kumimoji="0" lang="en-US" altLang="ko-KR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ZP</a:t>
            </a: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altLang="ko-KR" sz="2000" b="0" i="0" u="none" strike="noStrike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ko-KR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Zásadní p</a:t>
            </a:r>
            <a:r>
              <a:rPr kumimoji="0" lang="en-US" altLang="ko-KR" sz="2000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olitick</a:t>
            </a:r>
            <a:r>
              <a:rPr kumimoji="0" lang="cs-CZ" altLang="ko-KR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ý vliv na</a:t>
            </a:r>
            <a:r>
              <a:rPr kumimoji="0" lang="en-US" altLang="ko-KR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cs-CZ" altLang="ko-KR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nakládání s </a:t>
            </a:r>
            <a:r>
              <a:rPr kumimoji="0" lang="en-US" altLang="ko-KR" sz="2000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prostředk</a:t>
            </a:r>
            <a:r>
              <a:rPr kumimoji="0" lang="cs-CZ" altLang="ko-KR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y pojištěnců </a:t>
            </a:r>
            <a:endParaRPr kumimoji="0" lang="en-US" altLang="ko-KR" sz="2000" b="0" i="0" u="none" strike="noStrike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L="2286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000" b="0" i="0" u="none" strike="noStrike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000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Neurčení</a:t>
            </a:r>
            <a:r>
              <a:rPr kumimoji="0" lang="en-US" altLang="ko-KR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a </a:t>
            </a:r>
            <a:r>
              <a:rPr kumimoji="0" lang="en-US" altLang="ko-KR" sz="2000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neohraničení</a:t>
            </a:r>
            <a:r>
              <a:rPr kumimoji="0" lang="en-US" altLang="ko-KR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altLang="ko-KR" sz="2000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nároku</a:t>
            </a:r>
            <a:r>
              <a:rPr kumimoji="0" lang="en-US" altLang="ko-KR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(</a:t>
            </a:r>
            <a:r>
              <a:rPr lang="cs-CZ" altLang="ko-KR" sz="2000" dirty="0">
                <a:solidFill>
                  <a:schemeClr val="tx2"/>
                </a:solidFill>
              </a:rPr>
              <a:t>a</a:t>
            </a:r>
            <a:r>
              <a:rPr kumimoji="0" lang="en-US" altLang="ko-KR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altLang="ko-KR" sz="2000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nenároku</a:t>
            </a:r>
            <a:r>
              <a:rPr kumimoji="0" lang="en-US" altLang="ko-KR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) </a:t>
            </a:r>
          </a:p>
          <a:p>
            <a:pPr marL="2286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000" b="0" i="0" u="none" strike="noStrike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000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Fixní</a:t>
            </a:r>
            <a:r>
              <a:rPr kumimoji="0" lang="en-US" altLang="ko-KR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altLang="ko-KR" sz="2000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pojistné</a:t>
            </a:r>
            <a:r>
              <a:rPr kumimoji="0" lang="en-US" altLang="ko-KR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/</a:t>
            </a:r>
            <a:r>
              <a:rPr kumimoji="0" lang="en-US" altLang="ko-KR" sz="2000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příjmy</a:t>
            </a:r>
            <a:r>
              <a:rPr kumimoji="0" lang="en-US" altLang="ko-KR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pro </a:t>
            </a:r>
            <a:r>
              <a:rPr kumimoji="0" lang="en-US" altLang="ko-KR" sz="2000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všechny</a:t>
            </a:r>
            <a:r>
              <a:rPr kumimoji="0" lang="en-US" altLang="ko-KR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ZP </a:t>
            </a: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altLang="ko-KR" sz="2000" b="0" i="0" u="none" strike="noStrike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L="2286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000" b="0" i="0" u="none" strike="noStrike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cs-CZ" altLang="ko-KR" sz="2000" dirty="0">
                <a:solidFill>
                  <a:schemeClr val="tx2"/>
                </a:solidFill>
              </a:rPr>
              <a:t>	</a:t>
            </a:r>
            <a:r>
              <a:rPr lang="en-US" altLang="ko-KR" sz="2000" dirty="0" err="1">
                <a:solidFill>
                  <a:schemeClr val="tx2"/>
                </a:solidFill>
              </a:rPr>
              <a:t>Obecně</a:t>
            </a:r>
            <a:r>
              <a:rPr lang="en-US" altLang="ko-KR" sz="2000" dirty="0">
                <a:solidFill>
                  <a:schemeClr val="tx2"/>
                </a:solidFill>
              </a:rPr>
              <a:t>: </a:t>
            </a:r>
            <a:r>
              <a:rPr lang="cs-CZ" altLang="ko-KR" sz="2000" dirty="0">
                <a:solidFill>
                  <a:schemeClr val="tx2"/>
                </a:solidFill>
              </a:rPr>
              <a:t>všudypřítomný </a:t>
            </a:r>
            <a:r>
              <a:rPr lang="en-US" altLang="ko-KR" sz="2000" dirty="0" err="1">
                <a:solidFill>
                  <a:schemeClr val="tx2"/>
                </a:solidFill>
              </a:rPr>
              <a:t>konflikt</a:t>
            </a:r>
            <a:r>
              <a:rPr lang="en-US" altLang="ko-KR" sz="2000" dirty="0">
                <a:solidFill>
                  <a:schemeClr val="tx2"/>
                </a:solidFill>
              </a:rPr>
              <a:t> </a:t>
            </a:r>
            <a:r>
              <a:rPr lang="en-US" altLang="ko-KR" sz="2000" dirty="0" err="1">
                <a:solidFill>
                  <a:schemeClr val="tx2"/>
                </a:solidFill>
              </a:rPr>
              <a:t>zájmů</a:t>
            </a:r>
            <a:r>
              <a:rPr kumimoji="0" lang="en-US" altLang="ko-KR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	</a:t>
            </a: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ko-KR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	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38" name="Freeform: Shape 18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19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20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21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Obrázek 3" descr="Obsah obrázku logo&#10;&#10;Popis byl vytvořen automaticky">
            <a:extLst>
              <a:ext uri="{FF2B5EF4-FFF2-40B4-BE49-F238E27FC236}">
                <a16:creationId xmlns:a16="http://schemas.microsoft.com/office/drawing/2014/main" id="{C2DFDAE4-25D9-72E8-BDB5-E600FA68E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821" y="2720465"/>
            <a:ext cx="3661831" cy="143726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AAA57E4-3FCF-9688-8B02-1AE1D6D78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1" y="387999"/>
            <a:ext cx="844791" cy="59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35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 descr="Obsah obrázku skica, kresba, klipart, umění&#10;&#10;Popis byl vytvořen automaticky">
            <a:extLst>
              <a:ext uri="{FF2B5EF4-FFF2-40B4-BE49-F238E27FC236}">
                <a16:creationId xmlns:a16="http://schemas.microsoft.com/office/drawing/2014/main" id="{2FEA02F2-9829-32C2-A894-9677C78D2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320" y="1547256"/>
            <a:ext cx="2440965" cy="244096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698CE39-C766-AA2F-4D16-F5695C99D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285" y="99346"/>
            <a:ext cx="984732" cy="77161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D876ACB-3CDA-6785-B387-B481FCCD6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5838" y="215448"/>
            <a:ext cx="844791" cy="595072"/>
          </a:xfrm>
          <a:prstGeom prst="rect">
            <a:avLst/>
          </a:prstGeom>
        </p:spPr>
      </p:pic>
      <p:pic>
        <p:nvPicPr>
          <p:cNvPr id="4" name="Obrázek 3" descr="Obsah obrázku logo&#10;&#10;Popis byl vytvořen automaticky">
            <a:extLst>
              <a:ext uri="{FF2B5EF4-FFF2-40B4-BE49-F238E27FC236}">
                <a16:creationId xmlns:a16="http://schemas.microsoft.com/office/drawing/2014/main" id="{DC578686-20A3-21CE-E871-BDF5B4FECC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02" y="195414"/>
            <a:ext cx="2504809" cy="98024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9330CC5-CAB9-46CB-5702-F0F3BC9BB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71" y="387999"/>
            <a:ext cx="844791" cy="595072"/>
          </a:xfrm>
          <a:prstGeom prst="rect">
            <a:avLst/>
          </a:prstGeom>
        </p:spPr>
      </p:pic>
      <p:sp>
        <p:nvSpPr>
          <p:cNvPr id="2" name="TextBox 20">
            <a:extLst>
              <a:ext uri="{FF2B5EF4-FFF2-40B4-BE49-F238E27FC236}">
                <a16:creationId xmlns:a16="http://schemas.microsoft.com/office/drawing/2014/main" id="{7BAC4290-084D-29A6-3A0D-6D0BF34888C7}"/>
              </a:ext>
            </a:extLst>
          </p:cNvPr>
          <p:cNvSpPr txBox="1"/>
          <p:nvPr/>
        </p:nvSpPr>
        <p:spPr>
          <a:xfrm>
            <a:off x="3977894" y="399478"/>
            <a:ext cx="3291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36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Dopis Ježíškovi 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3F7D8203-E940-5D60-6210-77393721F2AF}"/>
              </a:ext>
            </a:extLst>
          </p:cNvPr>
          <p:cNvSpPr txBox="1"/>
          <p:nvPr/>
        </p:nvSpPr>
        <p:spPr>
          <a:xfrm>
            <a:off x="286147" y="3414584"/>
            <a:ext cx="12191999" cy="3429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ko-KR" sz="2000" dirty="0">
                <a:solidFill>
                  <a:srgbClr val="F05B01"/>
                </a:solidFill>
                <a:latin typeface="Calibri" panose="020F0502020204030204"/>
                <a:ea typeface="맑은 고딕" panose="020B0503020000020004" pitchFamily="34" charset="-127"/>
              </a:rPr>
              <a:t>pojišťovny stanou pojišťovnami a pojistné pojistným (</a:t>
            </a:r>
            <a:r>
              <a:rPr kumimoji="0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05B01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sjednocení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F05B01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 </a:t>
            </a:r>
            <a:r>
              <a:rPr kumimoji="0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05B01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postavení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F05B01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 ZP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F05B01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, </a:t>
            </a:r>
            <a:r>
              <a:rPr kumimoji="0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05B01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samospráv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F05B01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a, bez konfliktu zájmů, autonomie, plány, </a:t>
            </a:r>
            <a:r>
              <a:rPr lang="cs-CZ" altLang="ko-KR" sz="2000" dirty="0">
                <a:solidFill>
                  <a:srgbClr val="F05B01"/>
                </a:solidFill>
                <a:latin typeface="Calibri" panose="020F0502020204030204"/>
                <a:ea typeface="맑은 고딕" panose="020B0503020000020004" pitchFamily="34" charset="-127"/>
              </a:rPr>
              <a:t>možnost přizpůsobit výši pojistného, motivační složka) 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altLang="ko-KR" sz="2000" dirty="0">
              <a:solidFill>
                <a:srgbClr val="F05B01"/>
              </a:solidFill>
              <a:latin typeface="Calibri" panose="020F0502020204030204"/>
              <a:ea typeface="맑은 고딕" panose="020B0503020000020004" pitchFamily="34" charset="-127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ko-KR" sz="2000" dirty="0">
                <a:solidFill>
                  <a:srgbClr val="F05B01"/>
                </a:solidFill>
                <a:latin typeface="Calibri" panose="020F0502020204030204"/>
                <a:ea typeface="맑은 고딕" panose="020B0503020000020004" pitchFamily="34" charset="-127"/>
              </a:rPr>
              <a:t>nárok stane vymahatelným nárokem a placená služba placenou službou (</a:t>
            </a:r>
            <a:r>
              <a:rPr kumimoji="0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05B01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proces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F05B01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 </a:t>
            </a:r>
            <a:r>
              <a:rPr kumimoji="0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05B01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stanovení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F05B01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 a limitace nároku i podmínek hrazené služby)</a:t>
            </a:r>
          </a:p>
          <a:p>
            <a:pPr marL="228600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cs-CZ" altLang="ko-KR" sz="2000" dirty="0">
              <a:solidFill>
                <a:srgbClr val="F05B01"/>
              </a:solidFill>
              <a:latin typeface="Calibri" panose="020F0502020204030204"/>
              <a:ea typeface="맑은 고딕" panose="020B0503020000020004" pitchFamily="34" charset="-127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F05B01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úhrady/vztahy mezi ZP a PZS řídí jejich vůlí a výkonem (zrušení vyhlášky = depolitizace-základ 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05B01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v.z.p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F05B01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.) </a:t>
            </a:r>
          </a:p>
          <a:p>
            <a:pPr marL="228600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	</a:t>
            </a:r>
            <a:endParaRPr kumimoji="0" lang="cs-CZ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  <a:p>
            <a:pPr marL="228600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… a hrazená zdravotní péče je i </a:t>
            </a:r>
            <a:r>
              <a:rPr lang="cs-CZ" altLang="ko-KR" sz="2000" dirty="0">
                <a:solidFill>
                  <a:srgbClr val="C00000"/>
                </a:solidFill>
                <a:latin typeface="Calibri" panose="020F0502020204030204"/>
                <a:ea typeface="맑은 고딕" panose="020B0503020000020004" pitchFamily="34" charset="-127"/>
              </a:rPr>
              <a:t>za 10/20/30 let 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dostupná všem alespoň téměř tak, jako dnes 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0476F18-8D34-7099-2602-48DD8B20B56E}"/>
              </a:ext>
            </a:extLst>
          </p:cNvPr>
          <p:cNvSpPr txBox="1"/>
          <p:nvPr/>
        </p:nvSpPr>
        <p:spPr>
          <a:xfrm>
            <a:off x="41189" y="1195691"/>
            <a:ext cx="12192000" cy="7031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28600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05B01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Dej ať :</a:t>
            </a:r>
          </a:p>
          <a:p>
            <a:pPr marL="228600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cs-CZ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맑은 고딕" panose="020B0503020000020004" pitchFamily="34" charset="-127"/>
              </a:rPr>
              <a:t>- lidé p</a:t>
            </a:r>
            <a:r>
              <a:rPr kumimoji="0" lang="cs-CZ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ochopí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, že politické řízení není řešením, ale příčinou neefektivity a koncepčních problémů</a:t>
            </a:r>
          </a:p>
          <a:p>
            <a:pPr marL="228600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cs-CZ" altLang="ko-KR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  <a:p>
            <a:pPr marL="228600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cs-CZ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맑은 고딕" panose="020B0503020000020004" pitchFamily="34" charset="-127"/>
              </a:rPr>
              <a:t>- se hlavní pol. síly shodnou na potřebě rozvoje autonomního zdravotního pojištění </a:t>
            </a:r>
          </a:p>
          <a:p>
            <a:pPr marL="228600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cs-CZ" altLang="ko-KR" sz="2000" dirty="0">
              <a:solidFill>
                <a:srgbClr val="F05B01"/>
              </a:solidFill>
              <a:latin typeface="Calibri" panose="020F0502020204030204"/>
              <a:ea typeface="맑은 고딕" panose="020B0503020000020004" pitchFamily="34" charset="-127"/>
            </a:endParaRPr>
          </a:p>
          <a:p>
            <a:pPr marL="228600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cs-CZ" altLang="ko-KR" sz="2000" dirty="0">
                <a:solidFill>
                  <a:srgbClr val="F05B01"/>
                </a:solidFill>
                <a:latin typeface="Calibri" panose="020F0502020204030204"/>
                <a:ea typeface="맑은 고딕" panose="020B0503020000020004" pitchFamily="34" charset="-127"/>
              </a:rPr>
              <a:t>se jednou :</a:t>
            </a:r>
          </a:p>
        </p:txBody>
      </p:sp>
    </p:spTree>
    <p:extLst>
      <p:ext uri="{BB962C8B-B14F-4D97-AF65-F5344CB8AC3E}">
        <p14:creationId xmlns:p14="http://schemas.microsoft.com/office/powerpoint/2010/main" val="3587570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6611878" y="1895878"/>
            <a:ext cx="7964489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chnika-Book"/>
                <a:ea typeface="+mn-ea"/>
                <a:cs typeface="+mn-cs"/>
                <a:hlinkClick r:id="rId2"/>
              </a:rPr>
              <a:t>https://koncepce.kancelarzp.cz/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chnika-Book"/>
                <a:ea typeface="+mn-ea"/>
                <a:cs typeface="+mn-cs"/>
              </a:rPr>
              <a:t> 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A689030-7A30-454E-88BE-A0D6E5C12432}"/>
              </a:ext>
            </a:extLst>
          </p:cNvPr>
          <p:cNvSpPr txBox="1">
            <a:spLocks/>
          </p:cNvSpPr>
          <p:nvPr/>
        </p:nvSpPr>
        <p:spPr>
          <a:xfrm>
            <a:off x="72618" y="-216625"/>
            <a:ext cx="9303578" cy="15914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itchFamily="34" charset="0"/>
              </a:rPr>
              <a:t>Koncept systémových úprav – KZP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 Light" panose="020F0302020204030204"/>
              <a:ea typeface="+mj-ea"/>
              <a:cs typeface="Arial" pitchFamily="34" charset="0"/>
            </a:endParaRPr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7FA8B6DC-F0AF-6A04-0FD1-7B4D9064D8A9}"/>
              </a:ext>
            </a:extLst>
          </p:cNvPr>
          <p:cNvCxnSpPr/>
          <p:nvPr/>
        </p:nvCxnSpPr>
        <p:spPr>
          <a:xfrm>
            <a:off x="0" y="1088371"/>
            <a:ext cx="10224459" cy="0"/>
          </a:xfrm>
          <a:prstGeom prst="line">
            <a:avLst/>
          </a:prstGeom>
          <a:ln w="19050">
            <a:solidFill>
              <a:srgbClr val="1316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>
            <a:extLst>
              <a:ext uri="{FF2B5EF4-FFF2-40B4-BE49-F238E27FC236}">
                <a16:creationId xmlns:a16="http://schemas.microsoft.com/office/drawing/2014/main" id="{E698CE39-C766-AA2F-4D16-F5695C99D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285" y="99346"/>
            <a:ext cx="984732" cy="771618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E8A8375E-D806-35C8-EAE2-0E4326267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74821"/>
            <a:ext cx="6611878" cy="494200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D876ACB-3CDA-6785-B387-B481FCCD6F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5838" y="215448"/>
            <a:ext cx="844791" cy="595072"/>
          </a:xfrm>
          <a:prstGeom prst="rect">
            <a:avLst/>
          </a:prstGeom>
        </p:spPr>
      </p:pic>
      <p:pic>
        <p:nvPicPr>
          <p:cNvPr id="4" name="Obrázek 3" descr="Obsah obrázku logo&#10;&#10;Popis byl vytvořen automaticky">
            <a:extLst>
              <a:ext uri="{FF2B5EF4-FFF2-40B4-BE49-F238E27FC236}">
                <a16:creationId xmlns:a16="http://schemas.microsoft.com/office/drawing/2014/main" id="{DC578686-20A3-21CE-E871-BDF5B4FECC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02" y="195414"/>
            <a:ext cx="2504809" cy="98024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5539F50-07FE-CE0E-8697-3E43C513E732}"/>
              </a:ext>
            </a:extLst>
          </p:cNvPr>
          <p:cNvSpPr txBox="1">
            <a:spLocks/>
          </p:cNvSpPr>
          <p:nvPr/>
        </p:nvSpPr>
        <p:spPr>
          <a:xfrm>
            <a:off x="6702979" y="3838691"/>
            <a:ext cx="5681994" cy="112009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itchFamily="34" charset="0"/>
              </a:rPr>
              <a:t>2024: </a:t>
            </a: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2800" dirty="0">
                <a:solidFill>
                  <a:srgbClr val="C00000"/>
                </a:solidFill>
                <a:latin typeface="Calibri Light" panose="020F0302020204030204"/>
              </a:rPr>
              <a:t>a</a:t>
            </a:r>
            <a:r>
              <a:rPr kumimoji="0" lang="cs-CZ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itchFamily="34" charset="0"/>
              </a:rPr>
              <a:t>ktualizace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itchFamily="34" charset="0"/>
              </a:rPr>
              <a:t> návrhů</a:t>
            </a: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2800" dirty="0">
                <a:solidFill>
                  <a:srgbClr val="C00000"/>
                </a:solidFill>
                <a:latin typeface="Calibri Light" panose="020F0302020204030204"/>
              </a:rPr>
              <a:t>zahájení analytických prací</a:t>
            </a: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itchFamily="34" charset="0"/>
              </a:rPr>
              <a:t>další rozvoj diskuse </a:t>
            </a: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itchFamily="34" charset="0"/>
              </a:rPr>
              <a:t>(příprava na pol. cyklus 2025 – 2029) </a:t>
            </a: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 Light" panose="020F0302020204030204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2933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8ea3d1a-d2fe-46ab-8bdf-70c806a66424">
      <Terms xmlns="http://schemas.microsoft.com/office/infopath/2007/PartnerControls"/>
    </lcf76f155ced4ddcb4097134ff3c332f>
    <TaxCatchAll xmlns="8de48e1c-7e88-4ce4-af71-60633ddb53f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CBA6D82BBEB541A8F3A666B721B4C3" ma:contentTypeVersion="28" ma:contentTypeDescription="Create a new document." ma:contentTypeScope="" ma:versionID="da549be58a3692fb1edc7306267a94b2">
  <xsd:schema xmlns:xsd="http://www.w3.org/2001/XMLSchema" xmlns:xs="http://www.w3.org/2001/XMLSchema" xmlns:p="http://schemas.microsoft.com/office/2006/metadata/properties" xmlns:ns2="e8ea3d1a-d2fe-46ab-8bdf-70c806a66424" xmlns:ns3="8de48e1c-7e88-4ce4-af71-60633ddb53fb" targetNamespace="http://schemas.microsoft.com/office/2006/metadata/properties" ma:root="true" ma:fieldsID="475b4c13e82d9a98b92b931c41d6cb0b" ns2:_="" ns3:_="">
    <xsd:import namespace="e8ea3d1a-d2fe-46ab-8bdf-70c806a66424"/>
    <xsd:import namespace="8de48e1c-7e88-4ce4-af71-60633ddb53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ea3d1a-d2fe-46ab-8bdf-70c806a664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09a9847-ab2c-4333-a0ea-eae144294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e48e1c-7e88-4ce4-af71-60633ddb53f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f740210-45df-4ca1-b0df-f28ff798d88e}" ma:internalName="TaxCatchAll" ma:showField="CatchAllData" ma:web="8de48e1c-7e88-4ce4-af71-60633ddb53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B5506F-A006-42F6-A77C-A0C60E16CE05}">
  <ds:schemaRefs>
    <ds:schemaRef ds:uri="8de48e1c-7e88-4ce4-af71-60633ddb53fb"/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e8ea3d1a-d2fe-46ab-8bdf-70c806a6642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8AD6F73-2A13-498D-B7E5-D7340140AC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0F13E4-FACE-41D0-9555-A098878A7C93}">
  <ds:schemaRefs>
    <ds:schemaRef ds:uri="8de48e1c-7e88-4ce4-af71-60633ddb53fb"/>
    <ds:schemaRef ds:uri="e8ea3d1a-d2fe-46ab-8bdf-70c806a6642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75036</TotalTime>
  <Words>394</Words>
  <Application>Microsoft Office PowerPoint</Application>
  <PresentationFormat>Širokoúhlá obrazovka</PresentationFormat>
  <Paragraphs>65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Technika-Book</vt:lpstr>
      <vt:lpstr>Motiv Office</vt:lpstr>
      <vt:lpstr>1_Motiv Office</vt:lpstr>
      <vt:lpstr>   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Ladislav Wagner</dc:creator>
  <cp:lastModifiedBy>Švec Ladislav</cp:lastModifiedBy>
  <cp:revision>72</cp:revision>
  <cp:lastPrinted>2023-03-21T12:03:10Z</cp:lastPrinted>
  <dcterms:created xsi:type="dcterms:W3CDTF">2020-07-13T08:42:52Z</dcterms:created>
  <dcterms:modified xsi:type="dcterms:W3CDTF">2023-12-12T12:26:16Z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0x010100FFCBA6D82BBEB541A8F3A666B721B4C3</vt:lpwstr>
  </property>
  <property fmtid="{D5CDD505-2E9C-101B-9397-08002B2CF9AE}" pid="3" name="MediaServiceImageTags">
    <vt:lpwstr/>
  </property>
</Properties>
</file>