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5" r:id="rId5"/>
    <p:sldMasterId id="2147483712" r:id="rId6"/>
  </p:sldMasterIdLst>
  <p:notesMasterIdLst>
    <p:notesMasterId r:id="rId21"/>
  </p:notesMasterIdLst>
  <p:handoutMasterIdLst>
    <p:handoutMasterId r:id="rId22"/>
  </p:handoutMasterIdLst>
  <p:sldIdLst>
    <p:sldId id="872" r:id="rId7"/>
    <p:sldId id="855" r:id="rId8"/>
    <p:sldId id="851" r:id="rId9"/>
    <p:sldId id="874" r:id="rId10"/>
    <p:sldId id="856" r:id="rId11"/>
    <p:sldId id="857" r:id="rId12"/>
    <p:sldId id="882" r:id="rId13"/>
    <p:sldId id="879" r:id="rId14"/>
    <p:sldId id="864" r:id="rId15"/>
    <p:sldId id="881" r:id="rId16"/>
    <p:sldId id="878" r:id="rId17"/>
    <p:sldId id="843" r:id="rId18"/>
    <p:sldId id="307" r:id="rId19"/>
    <p:sldId id="828" r:id="rId20"/>
  </p:sldIdLst>
  <p:sldSz cx="12192000" cy="6858000"/>
  <p:notesSz cx="9942513" cy="68103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7E36B46-032B-44D5-BD90-8AFBB9D931F4}">
          <p14:sldIdLst>
            <p14:sldId id="872"/>
            <p14:sldId id="855"/>
            <p14:sldId id="851"/>
            <p14:sldId id="874"/>
            <p14:sldId id="856"/>
          </p14:sldIdLst>
        </p14:section>
        <p14:section name="Oddíl bez názvu" id="{A036B1ED-0A55-4267-9905-2AEA61B1F532}">
          <p14:sldIdLst>
            <p14:sldId id="857"/>
            <p14:sldId id="882"/>
            <p14:sldId id="879"/>
            <p14:sldId id="864"/>
            <p14:sldId id="881"/>
            <p14:sldId id="878"/>
            <p14:sldId id="843"/>
            <p14:sldId id="307"/>
            <p14:sldId id="82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B01"/>
    <a:srgbClr val="ED2826"/>
    <a:srgbClr val="FFFFFF"/>
    <a:srgbClr val="22263A"/>
    <a:srgbClr val="FA7D12"/>
    <a:srgbClr val="13162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09" autoAdjust="0"/>
    <p:restoredTop sz="96370" autoAdjust="0"/>
  </p:normalViewPr>
  <p:slideViewPr>
    <p:cSldViewPr snapToGrid="0">
      <p:cViewPr varScale="1">
        <p:scale>
          <a:sx n="104" d="100"/>
          <a:sy n="104" d="100"/>
        </p:scale>
        <p:origin x="60" y="23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055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046764B-CF6B-FAD2-A6EB-A8DBE52994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5A9A86-15BF-309A-8127-557FC3D038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426C9-2965-4CF7-B1A7-6D4EC519E719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613628-5C30-C113-FE98-BADCB4048C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9063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613075-8C1F-A2C7-690C-AC9464C8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2450" y="6469063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4063-8EB1-4702-8F46-B7F682B7FA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83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1774" y="0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6204E-8F17-4371-914E-DD976E60F1A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781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252" y="3277418"/>
            <a:ext cx="7954010" cy="2681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68932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1774" y="6468932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FA7C6-E0DC-47DE-BB77-E5B31B04A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94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02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3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73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FA7C6-E0DC-47DE-BB77-E5B31B04AF1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FA7C6-E0DC-47DE-BB77-E5B31B04AF1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60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čeho jsme museli vycházet …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FA7C6-E0DC-47DE-BB77-E5B31B04AF1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514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Více variant.</a:t>
            </a:r>
          </a:p>
          <a:p>
            <a:r>
              <a:rPr lang="cs-CZ" dirty="0"/>
              <a:t>Nemocnost 90 mil. dní </a:t>
            </a:r>
          </a:p>
          <a:p>
            <a:r>
              <a:rPr lang="cs-CZ" dirty="0"/>
              <a:t>10% = </a:t>
            </a:r>
            <a:r>
              <a:rPr lang="cs-CZ" dirty="0" err="1"/>
              <a:t>ek</a:t>
            </a:r>
            <a:r>
              <a:rPr lang="cs-CZ" dirty="0"/>
              <a:t>. ztráta 50 mld. ?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FA7C6-E0DC-47DE-BB77-E5B31B04AF1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37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64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FA7C6-E0DC-47DE-BB77-E5B31B04AF1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16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68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71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62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8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2362067"/>
            <a:ext cx="10363200" cy="21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17095FA-A5D5-8635-0318-362C1F24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9670" y="24488"/>
            <a:ext cx="2144097" cy="8118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B5CCAAF-0908-92DC-DF62-10846466D1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8511" y="808611"/>
            <a:ext cx="759063" cy="5062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9E8B5E-595C-816B-AF89-239C029D6E0B}"/>
              </a:ext>
            </a:extLst>
          </p:cNvPr>
          <p:cNvSpPr txBox="1"/>
          <p:nvPr userDrawn="1"/>
        </p:nvSpPr>
        <p:spPr>
          <a:xfrm>
            <a:off x="10363300" y="1304841"/>
            <a:ext cx="142621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 err="1">
                <a:solidFill>
                  <a:srgbClr val="003399"/>
                </a:solidFill>
              </a:rPr>
              <a:t>Funded</a:t>
            </a:r>
            <a:r>
              <a:rPr lang="it-IT" sz="933" b="1" dirty="0">
                <a:solidFill>
                  <a:srgbClr val="003399"/>
                </a:solidFill>
              </a:rPr>
              <a:t> by </a:t>
            </a:r>
          </a:p>
          <a:p>
            <a:pPr algn="ctr"/>
            <a:r>
              <a:rPr lang="it-IT" sz="933" b="1" dirty="0">
                <a:solidFill>
                  <a:srgbClr val="003399"/>
                </a:solidFill>
              </a:rPr>
              <a:t>the </a:t>
            </a:r>
            <a:r>
              <a:rPr lang="it-IT" sz="933" b="1" dirty="0" err="1">
                <a:solidFill>
                  <a:srgbClr val="003399"/>
                </a:solidFill>
              </a:rPr>
              <a:t>European</a:t>
            </a:r>
            <a:r>
              <a:rPr lang="it-IT" sz="933" b="1" dirty="0">
                <a:solidFill>
                  <a:srgbClr val="003399"/>
                </a:solidFill>
              </a:rPr>
              <a:t> Union</a:t>
            </a:r>
          </a:p>
        </p:txBody>
      </p:sp>
    </p:spTree>
    <p:extLst>
      <p:ext uri="{BB962C8B-B14F-4D97-AF65-F5344CB8AC3E}">
        <p14:creationId xmlns:p14="http://schemas.microsoft.com/office/powerpoint/2010/main" val="48106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63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08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917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684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20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8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35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022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9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4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432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68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37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6592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585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031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2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256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671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141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011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294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275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094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84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069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7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12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183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82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0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21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19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28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6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3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42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1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oncepce.kancelarzp.cz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>
            <a:off x="206965" y="186522"/>
            <a:ext cx="8146815" cy="12234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cs-CZ" sz="3200" dirty="0"/>
              <a:t>NHÚ</a:t>
            </a:r>
            <a:br>
              <a:rPr lang="en" sz="3200" dirty="0"/>
            </a:br>
            <a:r>
              <a:rPr lang="cs-CZ" sz="2667" dirty="0"/>
              <a:t>22.11.2023</a:t>
            </a:r>
            <a:br>
              <a:rPr lang="en" sz="2667" dirty="0"/>
            </a:br>
            <a:r>
              <a:rPr lang="cs-CZ" sz="2667" dirty="0"/>
              <a:t>Praha </a:t>
            </a:r>
            <a:endParaRPr sz="2667" dirty="0"/>
          </a:p>
        </p:txBody>
      </p:sp>
      <p:sp>
        <p:nvSpPr>
          <p:cNvPr id="4" name="Google Shape;87;p12">
            <a:extLst>
              <a:ext uri="{FF2B5EF4-FFF2-40B4-BE49-F238E27FC236}">
                <a16:creationId xmlns:a16="http://schemas.microsoft.com/office/drawing/2014/main" id="{387A50E7-F6B3-BE4C-27EB-69E520BF05DC}"/>
              </a:ext>
            </a:extLst>
          </p:cNvPr>
          <p:cNvSpPr txBox="1">
            <a:spLocks/>
          </p:cNvSpPr>
          <p:nvPr/>
        </p:nvSpPr>
        <p:spPr>
          <a:xfrm>
            <a:off x="914400" y="2626845"/>
            <a:ext cx="10363200" cy="160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cs-CZ" sz="4400" i="1" dirty="0">
                <a:latin typeface="+mn-lt"/>
              </a:rPr>
              <a:t>Udržitelnost zdravotnictví ČR – výdajová stránka </a:t>
            </a:r>
            <a:r>
              <a:rPr lang="cs-CZ" sz="4400" i="1" dirty="0" err="1">
                <a:latin typeface="+mn-lt"/>
              </a:rPr>
              <a:t>v.z.p</a:t>
            </a:r>
            <a:r>
              <a:rPr lang="cs-CZ" sz="4400" i="1" dirty="0">
                <a:latin typeface="+mn-lt"/>
              </a:rPr>
              <a:t>. </a:t>
            </a:r>
            <a:endParaRPr lang="en-CZ" sz="4400" i="1" dirty="0">
              <a:latin typeface="+mn-lt"/>
            </a:endParaRPr>
          </a:p>
        </p:txBody>
      </p:sp>
      <p:sp>
        <p:nvSpPr>
          <p:cNvPr id="5" name="Google Shape;87;p12">
            <a:extLst>
              <a:ext uri="{FF2B5EF4-FFF2-40B4-BE49-F238E27FC236}">
                <a16:creationId xmlns:a16="http://schemas.microsoft.com/office/drawing/2014/main" id="{5B374B0C-3479-262F-7883-276408022ECC}"/>
              </a:ext>
            </a:extLst>
          </p:cNvPr>
          <p:cNvSpPr txBox="1">
            <a:spLocks/>
          </p:cNvSpPr>
          <p:nvPr/>
        </p:nvSpPr>
        <p:spPr>
          <a:xfrm>
            <a:off x="6013623" y="5436034"/>
            <a:ext cx="5811490" cy="123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 defTabSz="1219170">
              <a:buClr>
                <a:srgbClr val="FFFFFF"/>
              </a:buClr>
            </a:pPr>
            <a:r>
              <a:rPr lang="cs-CZ" sz="2667" kern="0" dirty="0">
                <a:solidFill>
                  <a:srgbClr val="FFFFFF"/>
                </a:solidFill>
              </a:rPr>
              <a:t>Ladislav Švec</a:t>
            </a:r>
          </a:p>
          <a:p>
            <a:pPr algn="r" defTabSz="1219170">
              <a:buClr>
                <a:srgbClr val="FFFFFF"/>
              </a:buClr>
            </a:pPr>
            <a:r>
              <a:rPr lang="cs-CZ" sz="2667" b="0" kern="0" dirty="0">
                <a:solidFill>
                  <a:srgbClr val="FFFFFF"/>
                </a:solidFill>
              </a:rPr>
              <a:t>Kancelář zdravotního pojištění ČR </a:t>
            </a:r>
            <a:endParaRPr lang="en-US" sz="2667" b="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B19BCCE2-E87F-DE9B-B427-23EBB8EE8D26}"/>
              </a:ext>
            </a:extLst>
          </p:cNvPr>
          <p:cNvSpPr txBox="1"/>
          <p:nvPr/>
        </p:nvSpPr>
        <p:spPr>
          <a:xfrm>
            <a:off x="1137034" y="609597"/>
            <a:ext cx="9392421" cy="13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altLang="ko-KR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altLang="ko-KR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jednocení</a:t>
            </a:r>
            <a:r>
              <a:rPr lang="en-US" altLang="ko-KR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postupu</a:t>
            </a:r>
            <a:r>
              <a:rPr lang="cs-CZ" altLang="ko-KR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cenotvorby a rozdělení prostředků </a:t>
            </a:r>
            <a:r>
              <a:rPr lang="en-US" altLang="ko-KR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altLang="ko-K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778987-1ABE-4968-A03A-543BC1A13AC4}"/>
              </a:ext>
            </a:extLst>
          </p:cNvPr>
          <p:cNvSpPr txBox="1"/>
          <p:nvPr/>
        </p:nvSpPr>
        <p:spPr>
          <a:xfrm>
            <a:off x="271104" y="2216742"/>
            <a:ext cx="7287630" cy="391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b="1" dirty="0"/>
              <a:t>z</a:t>
            </a:r>
            <a:r>
              <a:rPr kumimoji="0" lang="cs-CZ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rušení možnosti nahradit dohodu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vyhláškou</a:t>
            </a:r>
            <a:endParaRPr kumimoji="0" lang="en-US" sz="24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400" dirty="0"/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nedohoda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=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zachování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platnosti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+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zák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valorizace</a:t>
            </a:r>
            <a:r>
              <a:rPr kumimoji="0" lang="cs-CZ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dle reálného příjmu systému 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možnost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indiv</a:t>
            </a:r>
            <a:r>
              <a:rPr lang="en-US" sz="2400" dirty="0"/>
              <a:t>.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odchylky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v </a:t>
            </a:r>
            <a:r>
              <a:rPr kumimoji="0" lang="cs-CZ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kolektivně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dohodnutém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rámci</a:t>
            </a:r>
            <a:r>
              <a:rPr kumimoji="0" lang="cs-CZ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cs-CZ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(u služeb mimo zákonný nárok bez omezení)</a:t>
            </a:r>
          </a:p>
          <a:p>
            <a:pPr marL="57150"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cs-CZ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úprava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institucionální</a:t>
            </a:r>
            <a:r>
              <a:rPr kumimoji="0" lang="cs-CZ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ho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rámc</a:t>
            </a:r>
            <a:r>
              <a:rPr kumimoji="0" lang="cs-CZ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dohodov</a:t>
            </a:r>
            <a:r>
              <a:rPr kumimoji="0" lang="cs-CZ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acího</a:t>
            </a:r>
            <a:r>
              <a:rPr kumimoji="0" lang="cs-CZ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řízení 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9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ko-KR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84" y="3123127"/>
            <a:ext cx="4086988" cy="1604143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1137034" y="609597"/>
            <a:ext cx="9392421" cy="13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Další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opatření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zvýšení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efektivity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řízení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celkových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výdajů</a:t>
            </a:r>
            <a:endParaRPr kumimoji="0" lang="en-US" altLang="ko-K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826136A-FD41-C7E8-16DA-EF6D79ED8F26}"/>
              </a:ext>
            </a:extLst>
          </p:cNvPr>
          <p:cNvSpPr txBox="1"/>
          <p:nvPr/>
        </p:nvSpPr>
        <p:spPr>
          <a:xfrm>
            <a:off x="102955" y="2198362"/>
            <a:ext cx="6913572" cy="449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Procesní</a:t>
            </a:r>
            <a:r>
              <a:rPr kumimoji="0" lang="en-US" altLang="ko-KR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opatření</a:t>
            </a:r>
            <a:r>
              <a:rPr kumimoji="0" lang="en-US" altLang="ko-KR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: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/>
              <a:t>p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roces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řízení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rozsahu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zákonného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nároku</a:t>
            </a:r>
            <a:r>
              <a:rPr kumimoji="0" lang="cs-CZ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(limitace) 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stálý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proces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plánování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struktury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služeb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doporučení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pro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smluvní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politiku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při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zachování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dohodovacího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řízení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sjednocení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zastupování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PZS a ZP</a:t>
            </a:r>
            <a:r>
              <a:rPr kumimoji="0" lang="cs-CZ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en-US" altLang="ko-KR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5720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ko-KR" sz="2400" dirty="0"/>
              <a:t>p</a:t>
            </a:r>
            <a:r>
              <a:rPr kumimoji="0" lang="cs-CZ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růběžné</a:t>
            </a:r>
            <a:r>
              <a:rPr kumimoji="0" lang="cs-CZ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měření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výsledků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provázání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s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úhradou</a:t>
            </a:r>
            <a:r>
              <a:rPr kumimoji="0" lang="cs-CZ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(dohody o kvalitě) </a:t>
            </a:r>
            <a:endParaRPr kumimoji="0" lang="en-US" altLang="ko-KR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5720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společná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revize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</a:t>
            </a:r>
            <a:r>
              <a:rPr kumimoji="0" lang="cs-CZ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</a:t>
            </a:r>
            <a:r>
              <a:rPr kumimoji="0" lang="cs-CZ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alší</a:t>
            </a:r>
            <a:r>
              <a:rPr kumimoji="0" lang="cs-CZ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admin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r>
              <a:rPr kumimoji="0" lang="cs-CZ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opatření 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/>
              <a:t>DRG </a:t>
            </a:r>
            <a:r>
              <a:rPr lang="en-US" altLang="ko-KR" sz="2400" dirty="0" err="1"/>
              <a:t>motivující</a:t>
            </a:r>
            <a:r>
              <a:rPr lang="en-US" altLang="ko-KR" sz="2400" dirty="0"/>
              <a:t> k </a:t>
            </a:r>
            <a:r>
              <a:rPr lang="en-US" altLang="ko-KR" sz="2400" dirty="0" err="1"/>
              <a:t>efektivnější</a:t>
            </a:r>
            <a:r>
              <a:rPr lang="en-US" altLang="ko-KR" sz="2400" dirty="0"/>
              <a:t> </a:t>
            </a:r>
            <a:r>
              <a:rPr lang="en-US" altLang="ko-KR" sz="2400" dirty="0" err="1"/>
              <a:t>organizaci</a:t>
            </a:r>
            <a:r>
              <a:rPr lang="en-US" altLang="ko-KR" sz="2400" dirty="0"/>
              <a:t> </a:t>
            </a:r>
            <a:r>
              <a:rPr lang="en-US" altLang="ko-KR" sz="2400" dirty="0" err="1"/>
              <a:t>péče</a:t>
            </a:r>
            <a:r>
              <a:rPr lang="cs-CZ" altLang="ko-KR" sz="2400" dirty="0"/>
              <a:t> </a:t>
            </a:r>
            <a:r>
              <a:rPr lang="en-US" altLang="ko-KR" sz="2400" dirty="0"/>
              <a:t>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/>
              <a:t>m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ožnost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ZP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reagovat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na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výdaje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sazbou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pojistného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</a:t>
            </a:r>
          </a:p>
          <a:p>
            <a:pPr marL="0" marR="0" lvl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9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3123127"/>
            <a:ext cx="4788505" cy="1879488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-39756" y="1252255"/>
            <a:ext cx="11822821" cy="310854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131625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dirty="0">
              <a:solidFill>
                <a:srgbClr val="C00000"/>
              </a:solidFill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dirty="0">
              <a:solidFill>
                <a:srgbClr val="C00000"/>
              </a:solidFill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133983" y="772216"/>
            <a:ext cx="6381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Co získáme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74FB0276-A108-E70C-4C4C-4067A3A8DA94}"/>
              </a:ext>
            </a:extLst>
          </p:cNvPr>
          <p:cNvGrpSpPr/>
          <p:nvPr/>
        </p:nvGrpSpPr>
        <p:grpSpPr>
          <a:xfrm>
            <a:off x="1269238" y="2231453"/>
            <a:ext cx="10492959" cy="1311847"/>
            <a:chOff x="950915" y="2113100"/>
            <a:chExt cx="5612183" cy="1136919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CB29DB6E-8315-C338-0703-197143AF1DC4}"/>
                </a:ext>
              </a:extLst>
            </p:cNvPr>
            <p:cNvSpPr/>
            <p:nvPr/>
          </p:nvSpPr>
          <p:spPr>
            <a:xfrm>
              <a:off x="950915" y="22251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A8278991-D3C3-7D5C-E887-BE3ADEF754DA}"/>
                </a:ext>
              </a:extLst>
            </p:cNvPr>
            <p:cNvSpPr txBox="1"/>
            <p:nvPr/>
          </p:nvSpPr>
          <p:spPr>
            <a:xfrm>
              <a:off x="1056480" y="2113100"/>
              <a:ext cx="5506618" cy="820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cs-CZ" sz="2400" cap="all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2400" cap="all" dirty="0">
                  <a:solidFill>
                    <a:prstClr val="white"/>
                  </a:solidFill>
                  <a:latin typeface="Calibri" panose="020F0502020204030204"/>
                </a:rPr>
                <a:t>Naplnění role ZP - odpovědnost, kompetence a motivaci ke zlepšení, rovné a transparenční prostředí pro ZP i PZS, řízení procesů, možnost plánování </a:t>
              </a:r>
              <a:endParaRPr kumimoji="0" lang="cs-CZ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014C1BB-B66E-73DE-CEC0-FD0031A463F8}"/>
              </a:ext>
            </a:extLst>
          </p:cNvPr>
          <p:cNvGrpSpPr/>
          <p:nvPr/>
        </p:nvGrpSpPr>
        <p:grpSpPr>
          <a:xfrm>
            <a:off x="1246930" y="4461302"/>
            <a:ext cx="10515267" cy="1144441"/>
            <a:chOff x="878180" y="1934359"/>
            <a:chExt cx="5578633" cy="988213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76CE216F-1059-E835-3220-0B6384AB9194}"/>
                </a:ext>
              </a:extLst>
            </p:cNvPr>
            <p:cNvSpPr/>
            <p:nvPr/>
          </p:nvSpPr>
          <p:spPr>
            <a:xfrm>
              <a:off x="878180" y="1934359"/>
              <a:ext cx="5578633" cy="988213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B4844284-2EF6-8D0D-C70A-13612BD0F462}"/>
                </a:ext>
              </a:extLst>
            </p:cNvPr>
            <p:cNvSpPr txBox="1"/>
            <p:nvPr/>
          </p:nvSpPr>
          <p:spPr>
            <a:xfrm>
              <a:off x="946583" y="1934360"/>
              <a:ext cx="5453661" cy="579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cs-CZ" sz="2400" cap="all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2400" cap="all" dirty="0">
                  <a:solidFill>
                    <a:prstClr val="white"/>
                  </a:solidFill>
                  <a:latin typeface="Calibri" panose="020F0502020204030204"/>
                </a:rPr>
                <a:t>Efektivnější a tím dlouhodobě udržitelné zdravotnictví</a:t>
              </a:r>
              <a:endParaRPr kumimoji="0" lang="cs-CZ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90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DCDFE4-67C9-4BA5-86D2-0CFE8D8400E1}"/>
              </a:ext>
            </a:extLst>
          </p:cNvPr>
          <p:cNvSpPr/>
          <p:nvPr/>
        </p:nvSpPr>
        <p:spPr>
          <a:xfrm>
            <a:off x="7524411" y="3884294"/>
            <a:ext cx="4668221" cy="2991483"/>
          </a:xfrm>
          <a:custGeom>
            <a:avLst/>
            <a:gdLst>
              <a:gd name="connsiteX0" fmla="*/ 641385 w 2293261"/>
              <a:gd name="connsiteY0" fmla="*/ 1381649 h 1382235"/>
              <a:gd name="connsiteX1" fmla="*/ 621434 w 2293261"/>
              <a:gd name="connsiteY1" fmla="*/ 1355829 h 1382235"/>
              <a:gd name="connsiteX2" fmla="*/ 563046 w 2293261"/>
              <a:gd name="connsiteY2" fmla="*/ 1309178 h 1382235"/>
              <a:gd name="connsiteX3" fmla="*/ 519329 w 2293261"/>
              <a:gd name="connsiteY3" fmla="*/ 1181840 h 1382235"/>
              <a:gd name="connsiteX4" fmla="*/ 527250 w 2293261"/>
              <a:gd name="connsiteY4" fmla="*/ 1119638 h 1382235"/>
              <a:gd name="connsiteX5" fmla="*/ 496736 w 2293261"/>
              <a:gd name="connsiteY5" fmla="*/ 1048046 h 1382235"/>
              <a:gd name="connsiteX6" fmla="*/ 419864 w 2293261"/>
              <a:gd name="connsiteY6" fmla="*/ 959438 h 1382235"/>
              <a:gd name="connsiteX7" fmla="*/ 416343 w 2293261"/>
              <a:gd name="connsiteY7" fmla="*/ 868775 h 1382235"/>
              <a:gd name="connsiteX8" fmla="*/ 417517 w 2293261"/>
              <a:gd name="connsiteY8" fmla="*/ 808334 h 1382235"/>
              <a:gd name="connsiteX9" fmla="*/ 227390 w 2293261"/>
              <a:gd name="connsiteY9" fmla="*/ 514047 h 1382235"/>
              <a:gd name="connsiteX10" fmla="*/ 50759 w 2293261"/>
              <a:gd name="connsiteY10" fmla="*/ 255557 h 1382235"/>
              <a:gd name="connsiteX11" fmla="*/ 2934 w 2293261"/>
              <a:gd name="connsiteY11" fmla="*/ 163134 h 1382235"/>
              <a:gd name="connsiteX12" fmla="*/ 4108 w 2293261"/>
              <a:gd name="connsiteY12" fmla="*/ 84501 h 1382235"/>
              <a:gd name="connsiteX13" fmla="*/ 63376 w 2293261"/>
              <a:gd name="connsiteY13" fmla="*/ 29047 h 1382235"/>
              <a:gd name="connsiteX14" fmla="*/ 190421 w 2293261"/>
              <a:gd name="connsiteY14" fmla="*/ 27287 h 1382235"/>
              <a:gd name="connsiteX15" fmla="*/ 373799 w 2293261"/>
              <a:gd name="connsiteY15" fmla="*/ 46945 h 1382235"/>
              <a:gd name="connsiteX16" fmla="*/ 573902 w 2293261"/>
              <a:gd name="connsiteY16" fmla="*/ 74819 h 1382235"/>
              <a:gd name="connsiteX17" fmla="*/ 783687 w 2293261"/>
              <a:gd name="connsiteY17" fmla="*/ 83327 h 1382235"/>
              <a:gd name="connsiteX18" fmla="*/ 902810 w 2293261"/>
              <a:gd name="connsiteY18" fmla="*/ 95063 h 1382235"/>
              <a:gd name="connsiteX19" fmla="*/ 1066824 w 2293261"/>
              <a:gd name="connsiteY19" fmla="*/ 124404 h 1382235"/>
              <a:gd name="connsiteX20" fmla="*/ 1123745 w 2293261"/>
              <a:gd name="connsiteY20" fmla="*/ 115895 h 1382235"/>
              <a:gd name="connsiteX21" fmla="*/ 1225851 w 2293261"/>
              <a:gd name="connsiteY21" fmla="*/ 97117 h 1382235"/>
              <a:gd name="connsiteX22" fmla="*/ 1469084 w 2293261"/>
              <a:gd name="connsiteY22" fmla="*/ 107973 h 1382235"/>
              <a:gd name="connsiteX23" fmla="*/ 1645715 w 2293261"/>
              <a:gd name="connsiteY23" fmla="*/ 66897 h 1382235"/>
              <a:gd name="connsiteX24" fmla="*/ 1806207 w 2293261"/>
              <a:gd name="connsiteY24" fmla="*/ 48118 h 1382235"/>
              <a:gd name="connsiteX25" fmla="*/ 1946162 w 2293261"/>
              <a:gd name="connsiteY25" fmla="*/ 71004 h 1382235"/>
              <a:gd name="connsiteX26" fmla="*/ 2016580 w 2293261"/>
              <a:gd name="connsiteY26" fmla="*/ 48705 h 1382235"/>
              <a:gd name="connsiteX27" fmla="*/ 2026555 w 2293261"/>
              <a:gd name="connsiteY27" fmla="*/ 40197 h 1382235"/>
              <a:gd name="connsiteX28" fmla="*/ 2156241 w 2293261"/>
              <a:gd name="connsiteY28" fmla="*/ 10269 h 1382235"/>
              <a:gd name="connsiteX29" fmla="*/ 2268909 w 2293261"/>
              <a:gd name="connsiteY29" fmla="*/ 6161 h 1382235"/>
              <a:gd name="connsiteX30" fmla="*/ 2292968 w 2293261"/>
              <a:gd name="connsiteY30" fmla="*/ 0 h 1382235"/>
              <a:gd name="connsiteX31" fmla="*/ 2293262 w 2293261"/>
              <a:gd name="connsiteY31" fmla="*/ 1368739 h 1382235"/>
              <a:gd name="connsiteX32" fmla="*/ 2279765 w 2293261"/>
              <a:gd name="connsiteY32" fmla="*/ 1382236 h 1382235"/>
              <a:gd name="connsiteX33" fmla="*/ 641385 w 2293261"/>
              <a:gd name="connsiteY33" fmla="*/ 1381649 h 138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93261" h="1382235">
                <a:moveTo>
                  <a:pt x="641385" y="1381649"/>
                </a:moveTo>
                <a:cubicBezTo>
                  <a:pt x="639918" y="1369033"/>
                  <a:pt x="629943" y="1362871"/>
                  <a:pt x="621434" y="1355829"/>
                </a:cubicBezTo>
                <a:cubicBezTo>
                  <a:pt x="602363" y="1339985"/>
                  <a:pt x="582704" y="1324728"/>
                  <a:pt x="563046" y="1309178"/>
                </a:cubicBezTo>
                <a:cubicBezTo>
                  <a:pt x="520796" y="1276023"/>
                  <a:pt x="506712" y="1233772"/>
                  <a:pt x="519329" y="1181840"/>
                </a:cubicBezTo>
                <a:cubicBezTo>
                  <a:pt x="524316" y="1161301"/>
                  <a:pt x="528131" y="1140763"/>
                  <a:pt x="527250" y="1119638"/>
                </a:cubicBezTo>
                <a:cubicBezTo>
                  <a:pt x="526077" y="1091764"/>
                  <a:pt x="512580" y="1069465"/>
                  <a:pt x="496736" y="1048046"/>
                </a:cubicBezTo>
                <a:cubicBezTo>
                  <a:pt x="473264" y="1016652"/>
                  <a:pt x="445390" y="989072"/>
                  <a:pt x="419864" y="959438"/>
                </a:cubicBezTo>
                <a:cubicBezTo>
                  <a:pt x="384949" y="919241"/>
                  <a:pt x="384655" y="911026"/>
                  <a:pt x="416343" y="868775"/>
                </a:cubicBezTo>
                <a:cubicBezTo>
                  <a:pt x="434241" y="845009"/>
                  <a:pt x="437175" y="828872"/>
                  <a:pt x="417517" y="808334"/>
                </a:cubicBezTo>
                <a:cubicBezTo>
                  <a:pt x="335657" y="722072"/>
                  <a:pt x="287245" y="614099"/>
                  <a:pt x="227390" y="514047"/>
                </a:cubicBezTo>
                <a:cubicBezTo>
                  <a:pt x="173696" y="424265"/>
                  <a:pt x="116776" y="336830"/>
                  <a:pt x="50759" y="255557"/>
                </a:cubicBezTo>
                <a:cubicBezTo>
                  <a:pt x="28754" y="228270"/>
                  <a:pt x="7922" y="199809"/>
                  <a:pt x="2934" y="163134"/>
                </a:cubicBezTo>
                <a:cubicBezTo>
                  <a:pt x="-587" y="136727"/>
                  <a:pt x="-1760" y="110614"/>
                  <a:pt x="4108" y="84501"/>
                </a:cubicBezTo>
                <a:cubicBezTo>
                  <a:pt x="12029" y="49879"/>
                  <a:pt x="28167" y="35502"/>
                  <a:pt x="63376" y="29047"/>
                </a:cubicBezTo>
                <a:cubicBezTo>
                  <a:pt x="105626" y="21125"/>
                  <a:pt x="148170" y="23179"/>
                  <a:pt x="190421" y="27287"/>
                </a:cubicBezTo>
                <a:cubicBezTo>
                  <a:pt x="251742" y="33155"/>
                  <a:pt x="312771" y="39316"/>
                  <a:pt x="373799" y="46945"/>
                </a:cubicBezTo>
                <a:cubicBezTo>
                  <a:pt x="440696" y="55160"/>
                  <a:pt x="507299" y="64843"/>
                  <a:pt x="573902" y="74819"/>
                </a:cubicBezTo>
                <a:cubicBezTo>
                  <a:pt x="643733" y="85381"/>
                  <a:pt x="712977" y="93303"/>
                  <a:pt x="783687" y="83327"/>
                </a:cubicBezTo>
                <a:cubicBezTo>
                  <a:pt x="823884" y="77753"/>
                  <a:pt x="863200" y="88022"/>
                  <a:pt x="902810" y="95063"/>
                </a:cubicBezTo>
                <a:cubicBezTo>
                  <a:pt x="957677" y="104746"/>
                  <a:pt x="1011957" y="116776"/>
                  <a:pt x="1066824" y="124404"/>
                </a:cubicBezTo>
                <a:cubicBezTo>
                  <a:pt x="1087069" y="127338"/>
                  <a:pt x="1106141" y="125284"/>
                  <a:pt x="1123745" y="115895"/>
                </a:cubicBezTo>
                <a:cubicBezTo>
                  <a:pt x="1156020" y="98584"/>
                  <a:pt x="1190055" y="95357"/>
                  <a:pt x="1225851" y="97117"/>
                </a:cubicBezTo>
                <a:cubicBezTo>
                  <a:pt x="1306831" y="101225"/>
                  <a:pt x="1388104" y="103866"/>
                  <a:pt x="1469084" y="107973"/>
                </a:cubicBezTo>
                <a:cubicBezTo>
                  <a:pt x="1532166" y="111201"/>
                  <a:pt x="1591141" y="100345"/>
                  <a:pt x="1645715" y="66897"/>
                </a:cubicBezTo>
                <a:cubicBezTo>
                  <a:pt x="1695887" y="36089"/>
                  <a:pt x="1750460" y="38436"/>
                  <a:pt x="1806207" y="48118"/>
                </a:cubicBezTo>
                <a:cubicBezTo>
                  <a:pt x="1852859" y="56334"/>
                  <a:pt x="1898924" y="66897"/>
                  <a:pt x="1946162" y="71004"/>
                </a:cubicBezTo>
                <a:cubicBezTo>
                  <a:pt x="1973156" y="73352"/>
                  <a:pt x="1996335" y="65723"/>
                  <a:pt x="2016580" y="48705"/>
                </a:cubicBezTo>
                <a:cubicBezTo>
                  <a:pt x="2019807" y="45771"/>
                  <a:pt x="2023621" y="43424"/>
                  <a:pt x="2026555" y="40197"/>
                </a:cubicBezTo>
                <a:cubicBezTo>
                  <a:pt x="2063231" y="2347"/>
                  <a:pt x="2107536" y="-4401"/>
                  <a:pt x="2156241" y="10269"/>
                </a:cubicBezTo>
                <a:cubicBezTo>
                  <a:pt x="2194384" y="21712"/>
                  <a:pt x="2231646" y="23766"/>
                  <a:pt x="2268909" y="6161"/>
                </a:cubicBezTo>
                <a:cubicBezTo>
                  <a:pt x="2276244" y="2641"/>
                  <a:pt x="2284753" y="2054"/>
                  <a:pt x="2292968" y="0"/>
                </a:cubicBezTo>
                <a:cubicBezTo>
                  <a:pt x="2292968" y="456246"/>
                  <a:pt x="2292968" y="912493"/>
                  <a:pt x="2293262" y="1368739"/>
                </a:cubicBezTo>
                <a:cubicBezTo>
                  <a:pt x="2293262" y="1379595"/>
                  <a:pt x="2290915" y="1382236"/>
                  <a:pt x="2279765" y="1382236"/>
                </a:cubicBezTo>
                <a:cubicBezTo>
                  <a:pt x="1733736" y="1381649"/>
                  <a:pt x="1187708" y="1381649"/>
                  <a:pt x="641385" y="1381649"/>
                </a:cubicBezTo>
                <a:close/>
              </a:path>
            </a:pathLst>
          </a:custGeom>
          <a:solidFill>
            <a:srgbClr val="22263A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684BA8-A589-4680-AAE8-7E563D97D368}"/>
              </a:ext>
            </a:extLst>
          </p:cNvPr>
          <p:cNvSpPr/>
          <p:nvPr/>
        </p:nvSpPr>
        <p:spPr>
          <a:xfrm>
            <a:off x="634" y="4128047"/>
            <a:ext cx="4362644" cy="2747732"/>
          </a:xfrm>
          <a:custGeom>
            <a:avLst/>
            <a:gdLst>
              <a:gd name="connsiteX0" fmla="*/ 0 w 1424192"/>
              <a:gd name="connsiteY0" fmla="*/ 10309 h 1269608"/>
              <a:gd name="connsiteX1" fmla="*/ 25233 w 1424192"/>
              <a:gd name="connsiteY1" fmla="*/ 627 h 1269608"/>
              <a:gd name="connsiteX2" fmla="*/ 76286 w 1424192"/>
              <a:gd name="connsiteY2" fmla="*/ 17644 h 1269608"/>
              <a:gd name="connsiteX3" fmla="*/ 135260 w 1424192"/>
              <a:gd name="connsiteY3" fmla="*/ 33782 h 1269608"/>
              <a:gd name="connsiteX4" fmla="*/ 292819 w 1424192"/>
              <a:gd name="connsiteY4" fmla="*/ 35542 h 1269608"/>
              <a:gd name="connsiteX5" fmla="*/ 612925 w 1424192"/>
              <a:gd name="connsiteY5" fmla="*/ 22632 h 1269608"/>
              <a:gd name="connsiteX6" fmla="*/ 712097 w 1424192"/>
              <a:gd name="connsiteY6" fmla="*/ 31141 h 1269608"/>
              <a:gd name="connsiteX7" fmla="*/ 891661 w 1424192"/>
              <a:gd name="connsiteY7" fmla="*/ 22339 h 1269608"/>
              <a:gd name="connsiteX8" fmla="*/ 1135775 w 1424192"/>
              <a:gd name="connsiteY8" fmla="*/ 9723 h 1269608"/>
              <a:gd name="connsiteX9" fmla="*/ 1226731 w 1424192"/>
              <a:gd name="connsiteY9" fmla="*/ 10603 h 1269608"/>
              <a:gd name="connsiteX10" fmla="*/ 1270155 w 1424192"/>
              <a:gd name="connsiteY10" fmla="*/ 25273 h 1269608"/>
              <a:gd name="connsiteX11" fmla="*/ 1312112 w 1424192"/>
              <a:gd name="connsiteY11" fmla="*/ 39943 h 1269608"/>
              <a:gd name="connsiteX12" fmla="*/ 1369326 w 1424192"/>
              <a:gd name="connsiteY12" fmla="*/ 40237 h 1269608"/>
              <a:gd name="connsiteX13" fmla="*/ 1424193 w 1424192"/>
              <a:gd name="connsiteY13" fmla="*/ 95690 h 1269608"/>
              <a:gd name="connsiteX14" fmla="*/ 1422726 w 1424192"/>
              <a:gd name="connsiteY14" fmla="*/ 110361 h 1269608"/>
              <a:gd name="connsiteX15" fmla="*/ 1375194 w 1424192"/>
              <a:gd name="connsiteY15" fmla="*/ 251489 h 1269608"/>
              <a:gd name="connsiteX16" fmla="*/ 1319447 w 1424192"/>
              <a:gd name="connsiteY16" fmla="*/ 313984 h 1269608"/>
              <a:gd name="connsiteX17" fmla="*/ 1245509 w 1424192"/>
              <a:gd name="connsiteY17" fmla="*/ 399953 h 1269608"/>
              <a:gd name="connsiteX18" fmla="*/ 1187414 w 1424192"/>
              <a:gd name="connsiteY18" fmla="*/ 516435 h 1269608"/>
              <a:gd name="connsiteX19" fmla="*/ 1169223 w 1424192"/>
              <a:gd name="connsiteY19" fmla="*/ 638198 h 1269608"/>
              <a:gd name="connsiteX20" fmla="*/ 1180373 w 1424192"/>
              <a:gd name="connsiteY20" fmla="*/ 876444 h 1269608"/>
              <a:gd name="connsiteX21" fmla="*/ 1167756 w 1424192"/>
              <a:gd name="connsiteY21" fmla="*/ 917814 h 1269608"/>
              <a:gd name="connsiteX22" fmla="*/ 1091471 w 1424192"/>
              <a:gd name="connsiteY22" fmla="*/ 1085056 h 1269608"/>
              <a:gd name="connsiteX23" fmla="*/ 1018999 w 1424192"/>
              <a:gd name="connsiteY23" fmla="*/ 1237920 h 1269608"/>
              <a:gd name="connsiteX24" fmla="*/ 1009904 w 1424192"/>
              <a:gd name="connsiteY24" fmla="*/ 1269314 h 1269608"/>
              <a:gd name="connsiteX25" fmla="*/ 12910 w 1424192"/>
              <a:gd name="connsiteY25" fmla="*/ 1269608 h 1269608"/>
              <a:gd name="connsiteX26" fmla="*/ 293 w 1424192"/>
              <a:gd name="connsiteY26" fmla="*/ 1256698 h 1269608"/>
              <a:gd name="connsiteX27" fmla="*/ 0 w 1424192"/>
              <a:gd name="connsiteY27" fmla="*/ 10309 h 126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24192" h="1269608">
                <a:moveTo>
                  <a:pt x="0" y="10309"/>
                </a:moveTo>
                <a:cubicBezTo>
                  <a:pt x="6162" y="1507"/>
                  <a:pt x="14964" y="-1427"/>
                  <a:pt x="25233" y="627"/>
                </a:cubicBezTo>
                <a:cubicBezTo>
                  <a:pt x="42837" y="4148"/>
                  <a:pt x="59561" y="7375"/>
                  <a:pt x="76286" y="17644"/>
                </a:cubicBezTo>
                <a:cubicBezTo>
                  <a:pt x="93010" y="27914"/>
                  <a:pt x="115309" y="28794"/>
                  <a:pt x="135260" y="33782"/>
                </a:cubicBezTo>
                <a:cubicBezTo>
                  <a:pt x="187486" y="46398"/>
                  <a:pt x="240300" y="40530"/>
                  <a:pt x="292819" y="35542"/>
                </a:cubicBezTo>
                <a:cubicBezTo>
                  <a:pt x="399326" y="25273"/>
                  <a:pt x="505832" y="12657"/>
                  <a:pt x="612925" y="22632"/>
                </a:cubicBezTo>
                <a:cubicBezTo>
                  <a:pt x="646080" y="25566"/>
                  <a:pt x="679235" y="28500"/>
                  <a:pt x="712097" y="31141"/>
                </a:cubicBezTo>
                <a:cubicBezTo>
                  <a:pt x="772245" y="36129"/>
                  <a:pt x="832100" y="31434"/>
                  <a:pt x="891661" y="22339"/>
                </a:cubicBezTo>
                <a:cubicBezTo>
                  <a:pt x="972641" y="10016"/>
                  <a:pt x="1054208" y="10016"/>
                  <a:pt x="1135775" y="9723"/>
                </a:cubicBezTo>
                <a:cubicBezTo>
                  <a:pt x="1165996" y="9723"/>
                  <a:pt x="1196510" y="10309"/>
                  <a:pt x="1226731" y="10603"/>
                </a:cubicBezTo>
                <a:cubicBezTo>
                  <a:pt x="1242868" y="10603"/>
                  <a:pt x="1257538" y="14417"/>
                  <a:pt x="1270155" y="25273"/>
                </a:cubicBezTo>
                <a:cubicBezTo>
                  <a:pt x="1282184" y="35836"/>
                  <a:pt x="1296561" y="39650"/>
                  <a:pt x="1312112" y="39943"/>
                </a:cubicBezTo>
                <a:cubicBezTo>
                  <a:pt x="1331183" y="39943"/>
                  <a:pt x="1350255" y="39943"/>
                  <a:pt x="1369326" y="40237"/>
                </a:cubicBezTo>
                <a:cubicBezTo>
                  <a:pt x="1397493" y="40530"/>
                  <a:pt x="1423900" y="67230"/>
                  <a:pt x="1424193" y="95690"/>
                </a:cubicBezTo>
                <a:cubicBezTo>
                  <a:pt x="1424193" y="100678"/>
                  <a:pt x="1424193" y="105666"/>
                  <a:pt x="1422726" y="110361"/>
                </a:cubicBezTo>
                <a:cubicBezTo>
                  <a:pt x="1406002" y="157306"/>
                  <a:pt x="1396026" y="206305"/>
                  <a:pt x="1375194" y="251489"/>
                </a:cubicBezTo>
                <a:cubicBezTo>
                  <a:pt x="1363165" y="277896"/>
                  <a:pt x="1344093" y="299314"/>
                  <a:pt x="1319447" y="313984"/>
                </a:cubicBezTo>
                <a:cubicBezTo>
                  <a:pt x="1284825" y="334523"/>
                  <a:pt x="1262233" y="363863"/>
                  <a:pt x="1245509" y="399953"/>
                </a:cubicBezTo>
                <a:cubicBezTo>
                  <a:pt x="1227318" y="439269"/>
                  <a:pt x="1207953" y="478292"/>
                  <a:pt x="1187414" y="516435"/>
                </a:cubicBezTo>
                <a:cubicBezTo>
                  <a:pt x="1165996" y="555751"/>
                  <a:pt x="1164235" y="595361"/>
                  <a:pt x="1169223" y="638198"/>
                </a:cubicBezTo>
                <a:cubicBezTo>
                  <a:pt x="1178319" y="717418"/>
                  <a:pt x="1183600" y="796637"/>
                  <a:pt x="1180373" y="876444"/>
                </a:cubicBezTo>
                <a:cubicBezTo>
                  <a:pt x="1179786" y="891408"/>
                  <a:pt x="1175971" y="906078"/>
                  <a:pt x="1167756" y="917814"/>
                </a:cubicBezTo>
                <a:cubicBezTo>
                  <a:pt x="1131374" y="968573"/>
                  <a:pt x="1113769" y="1027841"/>
                  <a:pt x="1091471" y="1085056"/>
                </a:cubicBezTo>
                <a:cubicBezTo>
                  <a:pt x="1070932" y="1137575"/>
                  <a:pt x="1053034" y="1191562"/>
                  <a:pt x="1018999" y="1237920"/>
                </a:cubicBezTo>
                <a:cubicBezTo>
                  <a:pt x="1012251" y="1247016"/>
                  <a:pt x="1007263" y="1257285"/>
                  <a:pt x="1009904" y="1269314"/>
                </a:cubicBezTo>
                <a:cubicBezTo>
                  <a:pt x="677475" y="1269314"/>
                  <a:pt x="345339" y="1269314"/>
                  <a:pt x="12910" y="1269608"/>
                </a:cubicBezTo>
                <a:cubicBezTo>
                  <a:pt x="2054" y="1269608"/>
                  <a:pt x="293" y="1267261"/>
                  <a:pt x="293" y="1256698"/>
                </a:cubicBezTo>
                <a:cubicBezTo>
                  <a:pt x="0" y="841235"/>
                  <a:pt x="0" y="425772"/>
                  <a:pt x="0" y="10309"/>
                </a:cubicBezTo>
                <a:close/>
              </a:path>
            </a:pathLst>
          </a:custGeom>
          <a:solidFill>
            <a:srgbClr val="7F7F7F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02EE42A-FEF6-4B2E-A747-65BFE53D223D}"/>
              </a:ext>
            </a:extLst>
          </p:cNvPr>
          <p:cNvSpPr/>
          <p:nvPr/>
        </p:nvSpPr>
        <p:spPr>
          <a:xfrm>
            <a:off x="4726958" y="722799"/>
            <a:ext cx="2919665" cy="3485156"/>
          </a:xfrm>
          <a:custGeom>
            <a:avLst/>
            <a:gdLst>
              <a:gd name="connsiteX0" fmla="*/ 199887 w 1480944"/>
              <a:gd name="connsiteY0" fmla="*/ 264103 h 1767778"/>
              <a:gd name="connsiteX1" fmla="*/ 181403 w 1480944"/>
              <a:gd name="connsiteY1" fmla="*/ 236523 h 1767778"/>
              <a:gd name="connsiteX2" fmla="*/ 184923 w 1480944"/>
              <a:gd name="connsiteY2" fmla="*/ 220972 h 1767778"/>
              <a:gd name="connsiteX3" fmla="*/ 241844 w 1480944"/>
              <a:gd name="connsiteY3" fmla="*/ 238870 h 1767778"/>
              <a:gd name="connsiteX4" fmla="*/ 233922 w 1480944"/>
              <a:gd name="connsiteY4" fmla="*/ 217451 h 1767778"/>
              <a:gd name="connsiteX5" fmla="*/ 232749 w 1480944"/>
              <a:gd name="connsiteY5" fmla="*/ 204248 h 1767778"/>
              <a:gd name="connsiteX6" fmla="*/ 247125 w 1480944"/>
              <a:gd name="connsiteY6" fmla="*/ 206595 h 1767778"/>
              <a:gd name="connsiteX7" fmla="*/ 282041 w 1480944"/>
              <a:gd name="connsiteY7" fmla="*/ 241804 h 1767778"/>
              <a:gd name="connsiteX8" fmla="*/ 319890 w 1480944"/>
              <a:gd name="connsiteY8" fmla="*/ 289923 h 1767778"/>
              <a:gd name="connsiteX9" fmla="*/ 325465 w 1480944"/>
              <a:gd name="connsiteY9" fmla="*/ 264396 h 1767778"/>
              <a:gd name="connsiteX10" fmla="*/ 341015 w 1480944"/>
              <a:gd name="connsiteY10" fmla="*/ 252367 h 1767778"/>
              <a:gd name="connsiteX11" fmla="*/ 348644 w 1480944"/>
              <a:gd name="connsiteY11" fmla="*/ 267330 h 1767778"/>
              <a:gd name="connsiteX12" fmla="*/ 347177 w 1480944"/>
              <a:gd name="connsiteY12" fmla="*/ 320144 h 1767778"/>
              <a:gd name="connsiteX13" fmla="*/ 370063 w 1480944"/>
              <a:gd name="connsiteY13" fmla="*/ 345670 h 1767778"/>
              <a:gd name="connsiteX14" fmla="*/ 520580 w 1480944"/>
              <a:gd name="connsiteY14" fmla="*/ 356819 h 1767778"/>
              <a:gd name="connsiteX15" fmla="*/ 547280 w 1480944"/>
              <a:gd name="connsiteY15" fmla="*/ 363861 h 1767778"/>
              <a:gd name="connsiteX16" fmla="*/ 644104 w 1480944"/>
              <a:gd name="connsiteY16" fmla="*/ 388507 h 1767778"/>
              <a:gd name="connsiteX17" fmla="*/ 650852 w 1480944"/>
              <a:gd name="connsiteY17" fmla="*/ 386747 h 1767778"/>
              <a:gd name="connsiteX18" fmla="*/ 682540 w 1480944"/>
              <a:gd name="connsiteY18" fmla="*/ 375010 h 1767778"/>
              <a:gd name="connsiteX19" fmla="*/ 797849 w 1480944"/>
              <a:gd name="connsiteY19" fmla="*/ 379118 h 1767778"/>
              <a:gd name="connsiteX20" fmla="*/ 813693 w 1480944"/>
              <a:gd name="connsiteY20" fmla="*/ 375304 h 1767778"/>
              <a:gd name="connsiteX21" fmla="*/ 813399 w 1480944"/>
              <a:gd name="connsiteY21" fmla="*/ 350071 h 1767778"/>
              <a:gd name="connsiteX22" fmla="*/ 803130 w 1480944"/>
              <a:gd name="connsiteY22" fmla="*/ 318090 h 1767778"/>
              <a:gd name="connsiteX23" fmla="*/ 796675 w 1480944"/>
              <a:gd name="connsiteY23" fmla="*/ 312222 h 1767778"/>
              <a:gd name="connsiteX24" fmla="*/ 791100 w 1480944"/>
              <a:gd name="connsiteY24" fmla="*/ 306647 h 1767778"/>
              <a:gd name="connsiteX25" fmla="*/ 816920 w 1480944"/>
              <a:gd name="connsiteY25" fmla="*/ 178722 h 1767778"/>
              <a:gd name="connsiteX26" fmla="*/ 910810 w 1480944"/>
              <a:gd name="connsiteY26" fmla="*/ 154076 h 1767778"/>
              <a:gd name="connsiteX27" fmla="*/ 1001766 w 1480944"/>
              <a:gd name="connsiteY27" fmla="*/ 176375 h 1767778"/>
              <a:gd name="connsiteX28" fmla="*/ 1011155 w 1480944"/>
              <a:gd name="connsiteY28" fmla="*/ 181656 h 1767778"/>
              <a:gd name="connsiteX29" fmla="*/ 1000886 w 1480944"/>
              <a:gd name="connsiteY29" fmla="*/ 187817 h 1767778"/>
              <a:gd name="connsiteX30" fmla="*/ 997952 w 1480944"/>
              <a:gd name="connsiteY30" fmla="*/ 188404 h 1767778"/>
              <a:gd name="connsiteX31" fmla="*/ 980641 w 1480944"/>
              <a:gd name="connsiteY31" fmla="*/ 192219 h 1767778"/>
              <a:gd name="connsiteX32" fmla="*/ 994724 w 1480944"/>
              <a:gd name="connsiteY32" fmla="*/ 206595 h 1767778"/>
              <a:gd name="connsiteX33" fmla="*/ 1017903 w 1480944"/>
              <a:gd name="connsiteY33" fmla="*/ 242391 h 1767778"/>
              <a:gd name="connsiteX34" fmla="*/ 1016730 w 1480944"/>
              <a:gd name="connsiteY34" fmla="*/ 252073 h 1767778"/>
              <a:gd name="connsiteX35" fmla="*/ 1006754 w 1480944"/>
              <a:gd name="connsiteY35" fmla="*/ 248552 h 1767778"/>
              <a:gd name="connsiteX36" fmla="*/ 997658 w 1480944"/>
              <a:gd name="connsiteY36" fmla="*/ 243271 h 1767778"/>
              <a:gd name="connsiteX37" fmla="*/ 993844 w 1480944"/>
              <a:gd name="connsiteY37" fmla="*/ 269971 h 1767778"/>
              <a:gd name="connsiteX38" fmla="*/ 984748 w 1480944"/>
              <a:gd name="connsiteY38" fmla="*/ 311635 h 1767778"/>
              <a:gd name="connsiteX39" fmla="*/ 985628 w 1480944"/>
              <a:gd name="connsiteY39" fmla="*/ 332467 h 1767778"/>
              <a:gd name="connsiteX40" fmla="*/ 980641 w 1480944"/>
              <a:gd name="connsiteY40" fmla="*/ 353005 h 1767778"/>
              <a:gd name="connsiteX41" fmla="*/ 966264 w 1480944"/>
              <a:gd name="connsiteY41" fmla="*/ 372076 h 1767778"/>
              <a:gd name="connsiteX42" fmla="*/ 946605 w 1480944"/>
              <a:gd name="connsiteY42" fmla="*/ 389681 h 1767778"/>
              <a:gd name="connsiteX43" fmla="*/ 972425 w 1480944"/>
              <a:gd name="connsiteY43" fmla="*/ 391148 h 1767778"/>
              <a:gd name="connsiteX44" fmla="*/ 1037268 w 1480944"/>
              <a:gd name="connsiteY44" fmla="*/ 373543 h 1767778"/>
              <a:gd name="connsiteX45" fmla="*/ 1052819 w 1480944"/>
              <a:gd name="connsiteY45" fmla="*/ 370316 h 1767778"/>
              <a:gd name="connsiteX46" fmla="*/ 1119128 w 1480944"/>
              <a:gd name="connsiteY46" fmla="*/ 357113 h 1767778"/>
              <a:gd name="connsiteX47" fmla="*/ 1241479 w 1480944"/>
              <a:gd name="connsiteY47" fmla="*/ 244151 h 1767778"/>
              <a:gd name="connsiteX48" fmla="*/ 1290184 w 1480944"/>
              <a:gd name="connsiteY48" fmla="*/ 134418 h 1767778"/>
              <a:gd name="connsiteX49" fmla="*/ 1281088 w 1480944"/>
              <a:gd name="connsiteY49" fmla="*/ 97448 h 1767778"/>
              <a:gd name="connsiteX50" fmla="*/ 1289891 w 1480944"/>
              <a:gd name="connsiteY50" fmla="*/ 21750 h 1767778"/>
              <a:gd name="connsiteX51" fmla="*/ 1335369 w 1480944"/>
              <a:gd name="connsiteY51" fmla="*/ 2091 h 1767778"/>
              <a:gd name="connsiteX52" fmla="*/ 1352386 w 1480944"/>
              <a:gd name="connsiteY52" fmla="*/ 4732 h 1767778"/>
              <a:gd name="connsiteX53" fmla="*/ 1351506 w 1480944"/>
              <a:gd name="connsiteY53" fmla="*/ 25564 h 1767778"/>
              <a:gd name="connsiteX54" fmla="*/ 1347985 w 1480944"/>
              <a:gd name="connsiteY54" fmla="*/ 37007 h 1767778"/>
              <a:gd name="connsiteX55" fmla="*/ 1349158 w 1480944"/>
              <a:gd name="connsiteY55" fmla="*/ 134124 h 1767778"/>
              <a:gd name="connsiteX56" fmla="*/ 1316004 w 1480944"/>
              <a:gd name="connsiteY56" fmla="*/ 270558 h 1767778"/>
              <a:gd name="connsiteX57" fmla="*/ 1214192 w 1480944"/>
              <a:gd name="connsiteY57" fmla="*/ 394669 h 1767778"/>
              <a:gd name="connsiteX58" fmla="*/ 1156978 w 1480944"/>
              <a:gd name="connsiteY58" fmla="*/ 424303 h 1767778"/>
              <a:gd name="connsiteX59" fmla="*/ 1130864 w 1480944"/>
              <a:gd name="connsiteY59" fmla="*/ 457458 h 1767778"/>
              <a:gd name="connsiteX60" fmla="*/ 1100644 w 1480944"/>
              <a:gd name="connsiteY60" fmla="*/ 502349 h 1767778"/>
              <a:gd name="connsiteX61" fmla="*/ 1001472 w 1480944"/>
              <a:gd name="connsiteY61" fmla="*/ 575113 h 1767778"/>
              <a:gd name="connsiteX62" fmla="*/ 975653 w 1480944"/>
              <a:gd name="connsiteY62" fmla="*/ 615017 h 1767778"/>
              <a:gd name="connsiteX63" fmla="*/ 931935 w 1480944"/>
              <a:gd name="connsiteY63" fmla="*/ 754385 h 1767778"/>
              <a:gd name="connsiteX64" fmla="*/ 884110 w 1480944"/>
              <a:gd name="connsiteY64" fmla="*/ 841526 h 1767778"/>
              <a:gd name="connsiteX65" fmla="*/ 870613 w 1480944"/>
              <a:gd name="connsiteY65" fmla="*/ 867346 h 1767778"/>
              <a:gd name="connsiteX66" fmla="*/ 877362 w 1480944"/>
              <a:gd name="connsiteY66" fmla="*/ 879962 h 1767778"/>
              <a:gd name="connsiteX67" fmla="*/ 1054872 w 1480944"/>
              <a:gd name="connsiteY67" fmla="*/ 924560 h 1767778"/>
              <a:gd name="connsiteX68" fmla="*/ 1103871 w 1480944"/>
              <a:gd name="connsiteY68" fmla="*/ 928961 h 1767778"/>
              <a:gd name="connsiteX69" fmla="*/ 1207444 w 1480944"/>
              <a:gd name="connsiteY69" fmla="*/ 1017276 h 1767778"/>
              <a:gd name="connsiteX70" fmla="*/ 1281382 w 1480944"/>
              <a:gd name="connsiteY70" fmla="*/ 1234984 h 1767778"/>
              <a:gd name="connsiteX71" fmla="*/ 1329207 w 1480944"/>
              <a:gd name="connsiteY71" fmla="*/ 1286036 h 1767778"/>
              <a:gd name="connsiteX72" fmla="*/ 1342117 w 1480944"/>
              <a:gd name="connsiteY72" fmla="*/ 1301880 h 1767778"/>
              <a:gd name="connsiteX73" fmla="*/ 1335369 w 1480944"/>
              <a:gd name="connsiteY73" fmla="*/ 1325059 h 1767778"/>
              <a:gd name="connsiteX74" fmla="*/ 1324512 w 1480944"/>
              <a:gd name="connsiteY74" fmla="*/ 1329460 h 1767778"/>
              <a:gd name="connsiteX75" fmla="*/ 1313950 w 1480944"/>
              <a:gd name="connsiteY75" fmla="*/ 1338556 h 1767778"/>
              <a:gd name="connsiteX76" fmla="*/ 1328620 w 1480944"/>
              <a:gd name="connsiteY76" fmla="*/ 1351172 h 1767778"/>
              <a:gd name="connsiteX77" fmla="*/ 1339770 w 1480944"/>
              <a:gd name="connsiteY77" fmla="*/ 1343837 h 1767778"/>
              <a:gd name="connsiteX78" fmla="*/ 1354147 w 1480944"/>
              <a:gd name="connsiteY78" fmla="*/ 1334448 h 1767778"/>
              <a:gd name="connsiteX79" fmla="*/ 1413708 w 1480944"/>
              <a:gd name="connsiteY79" fmla="*/ 1299826 h 1767778"/>
              <a:gd name="connsiteX80" fmla="*/ 1424271 w 1480944"/>
              <a:gd name="connsiteY80" fmla="*/ 1251414 h 1767778"/>
              <a:gd name="connsiteX81" fmla="*/ 1457425 w 1480944"/>
              <a:gd name="connsiteY81" fmla="*/ 1225008 h 1767778"/>
              <a:gd name="connsiteX82" fmla="*/ 1473856 w 1480944"/>
              <a:gd name="connsiteY82" fmla="*/ 1240558 h 1767778"/>
              <a:gd name="connsiteX83" fmla="*/ 1479431 w 1480944"/>
              <a:gd name="connsiteY83" fmla="*/ 1283396 h 1767778"/>
              <a:gd name="connsiteX84" fmla="*/ 1428378 w 1480944"/>
              <a:gd name="connsiteY84" fmla="*/ 1394890 h 1767778"/>
              <a:gd name="connsiteX85" fmla="*/ 1401385 w 1480944"/>
              <a:gd name="connsiteY85" fmla="*/ 1450930 h 1767778"/>
              <a:gd name="connsiteX86" fmla="*/ 1385834 w 1480944"/>
              <a:gd name="connsiteY86" fmla="*/ 1490247 h 1767778"/>
              <a:gd name="connsiteX87" fmla="*/ 1353853 w 1480944"/>
              <a:gd name="connsiteY87" fmla="*/ 1504037 h 1767778"/>
              <a:gd name="connsiteX88" fmla="*/ 1289304 w 1480944"/>
              <a:gd name="connsiteY88" fmla="*/ 1432152 h 1767778"/>
              <a:gd name="connsiteX89" fmla="*/ 1247934 w 1480944"/>
              <a:gd name="connsiteY89" fmla="*/ 1363202 h 1767778"/>
              <a:gd name="connsiteX90" fmla="*/ 1225928 w 1480944"/>
              <a:gd name="connsiteY90" fmla="*/ 1362615 h 1767778"/>
              <a:gd name="connsiteX91" fmla="*/ 1196001 w 1480944"/>
              <a:gd name="connsiteY91" fmla="*/ 1345304 h 1767778"/>
              <a:gd name="connsiteX92" fmla="*/ 1187198 w 1480944"/>
              <a:gd name="connsiteY92" fmla="*/ 1306868 h 1767778"/>
              <a:gd name="connsiteX93" fmla="*/ 1148175 w 1480944"/>
              <a:gd name="connsiteY93" fmla="*/ 1222661 h 1767778"/>
              <a:gd name="connsiteX94" fmla="*/ 1099177 w 1480944"/>
              <a:gd name="connsiteY94" fmla="*/ 1125837 h 1767778"/>
              <a:gd name="connsiteX95" fmla="*/ 1057220 w 1480944"/>
              <a:gd name="connsiteY95" fmla="*/ 1094736 h 1767778"/>
              <a:gd name="connsiteX96" fmla="*/ 1031106 w 1480944"/>
              <a:gd name="connsiteY96" fmla="*/ 1091508 h 1767778"/>
              <a:gd name="connsiteX97" fmla="*/ 1005874 w 1480944"/>
              <a:gd name="connsiteY97" fmla="*/ 1092388 h 1767778"/>
              <a:gd name="connsiteX98" fmla="*/ 991497 w 1480944"/>
              <a:gd name="connsiteY98" fmla="*/ 1090041 h 1767778"/>
              <a:gd name="connsiteX99" fmla="*/ 969785 w 1480944"/>
              <a:gd name="connsiteY99" fmla="*/ 1081826 h 1767778"/>
              <a:gd name="connsiteX100" fmla="*/ 808705 w 1480944"/>
              <a:gd name="connsiteY100" fmla="*/ 1090334 h 1767778"/>
              <a:gd name="connsiteX101" fmla="*/ 793154 w 1480944"/>
              <a:gd name="connsiteY101" fmla="*/ 1099430 h 1767778"/>
              <a:gd name="connsiteX102" fmla="*/ 642930 w 1480944"/>
              <a:gd name="connsiteY102" fmla="*/ 1271953 h 1767778"/>
              <a:gd name="connsiteX103" fmla="*/ 529676 w 1480944"/>
              <a:gd name="connsiteY103" fmla="*/ 1365843 h 1767778"/>
              <a:gd name="connsiteX104" fmla="*/ 226000 w 1480944"/>
              <a:gd name="connsiteY104" fmla="*/ 1536898 h 1767778"/>
              <a:gd name="connsiteX105" fmla="*/ 200767 w 1480944"/>
              <a:gd name="connsiteY105" fmla="*/ 1539833 h 1767778"/>
              <a:gd name="connsiteX106" fmla="*/ 190205 w 1480944"/>
              <a:gd name="connsiteY106" fmla="*/ 1543060 h 1767778"/>
              <a:gd name="connsiteX107" fmla="*/ 128589 w 1480944"/>
              <a:gd name="connsiteY107" fmla="*/ 1587658 h 1767778"/>
              <a:gd name="connsiteX108" fmla="*/ 122721 w 1480944"/>
              <a:gd name="connsiteY108" fmla="*/ 1593526 h 1767778"/>
              <a:gd name="connsiteX109" fmla="*/ 118027 w 1480944"/>
              <a:gd name="connsiteY109" fmla="*/ 1626974 h 1767778"/>
              <a:gd name="connsiteX110" fmla="*/ 93381 w 1480944"/>
              <a:gd name="connsiteY110" fmla="*/ 1653381 h 1767778"/>
              <a:gd name="connsiteX111" fmla="*/ 85165 w 1480944"/>
              <a:gd name="connsiteY111" fmla="*/ 1662476 h 1767778"/>
              <a:gd name="connsiteX112" fmla="*/ 72842 w 1480944"/>
              <a:gd name="connsiteY112" fmla="*/ 1745510 h 1767778"/>
              <a:gd name="connsiteX113" fmla="*/ 65507 w 1480944"/>
              <a:gd name="connsiteY113" fmla="*/ 1766635 h 1767778"/>
              <a:gd name="connsiteX114" fmla="*/ 40861 w 1480944"/>
              <a:gd name="connsiteY114" fmla="*/ 1757833 h 1767778"/>
              <a:gd name="connsiteX115" fmla="*/ 12401 w 1480944"/>
              <a:gd name="connsiteY115" fmla="*/ 1713529 h 1767778"/>
              <a:gd name="connsiteX116" fmla="*/ 6826 w 1480944"/>
              <a:gd name="connsiteY116" fmla="*/ 1646926 h 1767778"/>
              <a:gd name="connsiteX117" fmla="*/ 9173 w 1480944"/>
              <a:gd name="connsiteY117" fmla="*/ 1581790 h 1767778"/>
              <a:gd name="connsiteX118" fmla="*/ 3892 w 1480944"/>
              <a:gd name="connsiteY118" fmla="*/ 1536605 h 1767778"/>
              <a:gd name="connsiteX119" fmla="*/ 22376 w 1480944"/>
              <a:gd name="connsiteY119" fmla="*/ 1511079 h 1767778"/>
              <a:gd name="connsiteX120" fmla="*/ 63160 w 1480944"/>
              <a:gd name="connsiteY120" fmla="*/ 1508438 h 1767778"/>
              <a:gd name="connsiteX121" fmla="*/ 142966 w 1480944"/>
              <a:gd name="connsiteY121" fmla="*/ 1477337 h 1767778"/>
              <a:gd name="connsiteX122" fmla="*/ 143260 w 1480944"/>
              <a:gd name="connsiteY122" fmla="*/ 1457679 h 1767778"/>
              <a:gd name="connsiteX123" fmla="*/ 132110 w 1480944"/>
              <a:gd name="connsiteY123" fmla="*/ 1424817 h 1767778"/>
              <a:gd name="connsiteX124" fmla="*/ 145900 w 1480944"/>
              <a:gd name="connsiteY124" fmla="*/ 1403692 h 1767778"/>
              <a:gd name="connsiteX125" fmla="*/ 203114 w 1480944"/>
              <a:gd name="connsiteY125" fmla="*/ 1394596 h 1767778"/>
              <a:gd name="connsiteX126" fmla="*/ 288202 w 1480944"/>
              <a:gd name="connsiteY126" fmla="*/ 1372298 h 1767778"/>
              <a:gd name="connsiteX127" fmla="*/ 428744 w 1480944"/>
              <a:gd name="connsiteY127" fmla="*/ 1262270 h 1767778"/>
              <a:gd name="connsiteX128" fmla="*/ 436079 w 1480944"/>
              <a:gd name="connsiteY128" fmla="*/ 1242025 h 1767778"/>
              <a:gd name="connsiteX129" fmla="*/ 440187 w 1480944"/>
              <a:gd name="connsiteY129" fmla="*/ 1231756 h 1767778"/>
              <a:gd name="connsiteX130" fmla="*/ 513245 w 1480944"/>
              <a:gd name="connsiteY130" fmla="*/ 1138160 h 1767778"/>
              <a:gd name="connsiteX131" fmla="*/ 559603 w 1480944"/>
              <a:gd name="connsiteY131" fmla="*/ 1108526 h 1767778"/>
              <a:gd name="connsiteX132" fmla="*/ 595692 w 1480944"/>
              <a:gd name="connsiteY132" fmla="*/ 1063634 h 1767778"/>
              <a:gd name="connsiteX133" fmla="*/ 627967 w 1480944"/>
              <a:gd name="connsiteY133" fmla="*/ 892285 h 1767778"/>
              <a:gd name="connsiteX134" fmla="*/ 622979 w 1480944"/>
              <a:gd name="connsiteY134" fmla="*/ 882896 h 1767778"/>
              <a:gd name="connsiteX135" fmla="*/ 619164 w 1480944"/>
              <a:gd name="connsiteY135" fmla="*/ 867933 h 1767778"/>
              <a:gd name="connsiteX136" fmla="*/ 637649 w 1480944"/>
              <a:gd name="connsiteY136" fmla="*/ 845047 h 1767778"/>
              <a:gd name="connsiteX137" fmla="*/ 696330 w 1480944"/>
              <a:gd name="connsiteY137" fmla="*/ 677219 h 1767778"/>
              <a:gd name="connsiteX138" fmla="*/ 685474 w 1480944"/>
              <a:gd name="connsiteY138" fmla="*/ 579808 h 1767778"/>
              <a:gd name="connsiteX139" fmla="*/ 649972 w 1480944"/>
              <a:gd name="connsiteY139" fmla="*/ 538731 h 1767778"/>
              <a:gd name="connsiteX140" fmla="*/ 605668 w 1480944"/>
              <a:gd name="connsiteY140" fmla="*/ 523767 h 1767778"/>
              <a:gd name="connsiteX141" fmla="*/ 593051 w 1480944"/>
              <a:gd name="connsiteY141" fmla="*/ 495894 h 1767778"/>
              <a:gd name="connsiteX142" fmla="*/ 595398 w 1480944"/>
              <a:gd name="connsiteY142" fmla="*/ 490612 h 1767778"/>
              <a:gd name="connsiteX143" fmla="*/ 582195 w 1480944"/>
              <a:gd name="connsiteY143" fmla="*/ 456284 h 1767778"/>
              <a:gd name="connsiteX144" fmla="*/ 500335 w 1480944"/>
              <a:gd name="connsiteY144" fmla="*/ 443374 h 1767778"/>
              <a:gd name="connsiteX145" fmla="*/ 350111 w 1480944"/>
              <a:gd name="connsiteY145" fmla="*/ 405818 h 1767778"/>
              <a:gd name="connsiteX146" fmla="*/ 188738 w 1480944"/>
              <a:gd name="connsiteY146" fmla="*/ 284348 h 1767778"/>
              <a:gd name="connsiteX147" fmla="*/ 186390 w 1480944"/>
              <a:gd name="connsiteY147" fmla="*/ 280534 h 1767778"/>
              <a:gd name="connsiteX148" fmla="*/ 181696 w 1480944"/>
              <a:gd name="connsiteY148" fmla="*/ 264983 h 1767778"/>
              <a:gd name="connsiteX149" fmla="*/ 199887 w 1480944"/>
              <a:gd name="connsiteY149" fmla="*/ 264103 h 17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480944" h="1767778">
                <a:moveTo>
                  <a:pt x="199887" y="264103"/>
                </a:moveTo>
                <a:cubicBezTo>
                  <a:pt x="193139" y="254127"/>
                  <a:pt x="187564" y="245325"/>
                  <a:pt x="181403" y="236523"/>
                </a:cubicBezTo>
                <a:cubicBezTo>
                  <a:pt x="176708" y="229774"/>
                  <a:pt x="178468" y="225667"/>
                  <a:pt x="184923" y="220972"/>
                </a:cubicBezTo>
                <a:cubicBezTo>
                  <a:pt x="211330" y="201901"/>
                  <a:pt x="225120" y="213637"/>
                  <a:pt x="241844" y="238870"/>
                </a:cubicBezTo>
                <a:cubicBezTo>
                  <a:pt x="243311" y="229481"/>
                  <a:pt x="235976" y="224200"/>
                  <a:pt x="233922" y="217451"/>
                </a:cubicBezTo>
                <a:cubicBezTo>
                  <a:pt x="232455" y="213050"/>
                  <a:pt x="227761" y="208943"/>
                  <a:pt x="232749" y="204248"/>
                </a:cubicBezTo>
                <a:cubicBezTo>
                  <a:pt x="238323" y="199260"/>
                  <a:pt x="242724" y="203955"/>
                  <a:pt x="247125" y="206595"/>
                </a:cubicBezTo>
                <a:cubicBezTo>
                  <a:pt x="261502" y="215691"/>
                  <a:pt x="271772" y="228601"/>
                  <a:pt x="282041" y="241804"/>
                </a:cubicBezTo>
                <a:cubicBezTo>
                  <a:pt x="294070" y="257061"/>
                  <a:pt x="306100" y="272318"/>
                  <a:pt x="319890" y="289923"/>
                </a:cubicBezTo>
                <a:cubicBezTo>
                  <a:pt x="322237" y="279654"/>
                  <a:pt x="323704" y="272025"/>
                  <a:pt x="325465" y="264396"/>
                </a:cubicBezTo>
                <a:cubicBezTo>
                  <a:pt x="327519" y="256181"/>
                  <a:pt x="332213" y="251193"/>
                  <a:pt x="341015" y="252367"/>
                </a:cubicBezTo>
                <a:cubicBezTo>
                  <a:pt x="350111" y="253540"/>
                  <a:pt x="348644" y="261169"/>
                  <a:pt x="348644" y="267330"/>
                </a:cubicBezTo>
                <a:cubicBezTo>
                  <a:pt x="348350" y="284935"/>
                  <a:pt x="347177" y="302539"/>
                  <a:pt x="347177" y="320144"/>
                </a:cubicBezTo>
                <a:cubicBezTo>
                  <a:pt x="346883" y="339215"/>
                  <a:pt x="351285" y="344203"/>
                  <a:pt x="370063" y="345670"/>
                </a:cubicBezTo>
                <a:cubicBezTo>
                  <a:pt x="420235" y="349778"/>
                  <a:pt x="470407" y="353298"/>
                  <a:pt x="520580" y="356819"/>
                </a:cubicBezTo>
                <a:cubicBezTo>
                  <a:pt x="529969" y="357406"/>
                  <a:pt x="539064" y="358580"/>
                  <a:pt x="547280" y="363861"/>
                </a:cubicBezTo>
                <a:cubicBezTo>
                  <a:pt x="576914" y="383226"/>
                  <a:pt x="611242" y="382346"/>
                  <a:pt x="644104" y="388507"/>
                </a:cubicBezTo>
                <a:cubicBezTo>
                  <a:pt x="646451" y="388801"/>
                  <a:pt x="649679" y="389387"/>
                  <a:pt x="650852" y="386747"/>
                </a:cubicBezTo>
                <a:cubicBezTo>
                  <a:pt x="657601" y="372076"/>
                  <a:pt x="671391" y="374717"/>
                  <a:pt x="682540" y="375010"/>
                </a:cubicBezTo>
                <a:cubicBezTo>
                  <a:pt x="720976" y="375891"/>
                  <a:pt x="759706" y="369142"/>
                  <a:pt x="797849" y="379118"/>
                </a:cubicBezTo>
                <a:cubicBezTo>
                  <a:pt x="803130" y="380585"/>
                  <a:pt x="811345" y="381465"/>
                  <a:pt x="813693" y="375304"/>
                </a:cubicBezTo>
                <a:cubicBezTo>
                  <a:pt x="816920" y="367382"/>
                  <a:pt x="818681" y="355059"/>
                  <a:pt x="813399" y="350071"/>
                </a:cubicBezTo>
                <a:cubicBezTo>
                  <a:pt x="803130" y="340389"/>
                  <a:pt x="807238" y="328359"/>
                  <a:pt x="803130" y="318090"/>
                </a:cubicBezTo>
                <a:cubicBezTo>
                  <a:pt x="801956" y="314862"/>
                  <a:pt x="804597" y="308407"/>
                  <a:pt x="796675" y="312222"/>
                </a:cubicBezTo>
                <a:cubicBezTo>
                  <a:pt x="793741" y="313689"/>
                  <a:pt x="792274" y="309581"/>
                  <a:pt x="791100" y="306647"/>
                </a:cubicBezTo>
                <a:cubicBezTo>
                  <a:pt x="772322" y="261462"/>
                  <a:pt x="779951" y="208943"/>
                  <a:pt x="816920" y="178722"/>
                </a:cubicBezTo>
                <a:cubicBezTo>
                  <a:pt x="842446" y="157597"/>
                  <a:pt x="875014" y="145274"/>
                  <a:pt x="910810" y="154076"/>
                </a:cubicBezTo>
                <a:cubicBezTo>
                  <a:pt x="941031" y="161704"/>
                  <a:pt x="971545" y="168746"/>
                  <a:pt x="1001766" y="176375"/>
                </a:cubicBezTo>
                <a:cubicBezTo>
                  <a:pt x="1005287" y="177255"/>
                  <a:pt x="1011155" y="176668"/>
                  <a:pt x="1011155" y="181656"/>
                </a:cubicBezTo>
                <a:cubicBezTo>
                  <a:pt x="1011155" y="187231"/>
                  <a:pt x="1004993" y="186644"/>
                  <a:pt x="1000886" y="187817"/>
                </a:cubicBezTo>
                <a:cubicBezTo>
                  <a:pt x="1000005" y="188111"/>
                  <a:pt x="998832" y="188111"/>
                  <a:pt x="997952" y="188404"/>
                </a:cubicBezTo>
                <a:cubicBezTo>
                  <a:pt x="992083" y="190165"/>
                  <a:pt x="981814" y="186937"/>
                  <a:pt x="980641" y="192219"/>
                </a:cubicBezTo>
                <a:cubicBezTo>
                  <a:pt x="978880" y="200140"/>
                  <a:pt x="989149" y="202781"/>
                  <a:pt x="994724" y="206595"/>
                </a:cubicBezTo>
                <a:cubicBezTo>
                  <a:pt x="1007341" y="215691"/>
                  <a:pt x="1015849" y="226547"/>
                  <a:pt x="1017903" y="242391"/>
                </a:cubicBezTo>
                <a:cubicBezTo>
                  <a:pt x="1018197" y="245912"/>
                  <a:pt x="1019957" y="249726"/>
                  <a:pt x="1016730" y="252073"/>
                </a:cubicBezTo>
                <a:cubicBezTo>
                  <a:pt x="1012329" y="255301"/>
                  <a:pt x="1009981" y="250313"/>
                  <a:pt x="1006754" y="248552"/>
                </a:cubicBezTo>
                <a:cubicBezTo>
                  <a:pt x="1004113" y="246792"/>
                  <a:pt x="1002646" y="242978"/>
                  <a:pt x="997658" y="243271"/>
                </a:cubicBezTo>
                <a:cubicBezTo>
                  <a:pt x="995017" y="251780"/>
                  <a:pt x="993257" y="260876"/>
                  <a:pt x="993844" y="269971"/>
                </a:cubicBezTo>
                <a:cubicBezTo>
                  <a:pt x="994431" y="284935"/>
                  <a:pt x="993844" y="299018"/>
                  <a:pt x="984748" y="311635"/>
                </a:cubicBezTo>
                <a:cubicBezTo>
                  <a:pt x="979760" y="318383"/>
                  <a:pt x="981814" y="325718"/>
                  <a:pt x="985628" y="332467"/>
                </a:cubicBezTo>
                <a:cubicBezTo>
                  <a:pt x="990616" y="341269"/>
                  <a:pt x="990323" y="348017"/>
                  <a:pt x="980641" y="353005"/>
                </a:cubicBezTo>
                <a:cubicBezTo>
                  <a:pt x="973012" y="357113"/>
                  <a:pt x="968024" y="362981"/>
                  <a:pt x="966264" y="372076"/>
                </a:cubicBezTo>
                <a:cubicBezTo>
                  <a:pt x="964797" y="381172"/>
                  <a:pt x="955995" y="384399"/>
                  <a:pt x="946605" y="389681"/>
                </a:cubicBezTo>
                <a:cubicBezTo>
                  <a:pt x="956875" y="393202"/>
                  <a:pt x="964797" y="392615"/>
                  <a:pt x="972425" y="391148"/>
                </a:cubicBezTo>
                <a:cubicBezTo>
                  <a:pt x="994431" y="386747"/>
                  <a:pt x="1016436" y="382932"/>
                  <a:pt x="1037268" y="373543"/>
                </a:cubicBezTo>
                <a:cubicBezTo>
                  <a:pt x="1041962" y="371490"/>
                  <a:pt x="1048124" y="369436"/>
                  <a:pt x="1052819" y="370316"/>
                </a:cubicBezTo>
                <a:cubicBezTo>
                  <a:pt x="1076878" y="375304"/>
                  <a:pt x="1097710" y="365328"/>
                  <a:pt x="1119128" y="357113"/>
                </a:cubicBezTo>
                <a:cubicBezTo>
                  <a:pt x="1174875" y="335401"/>
                  <a:pt x="1216539" y="299605"/>
                  <a:pt x="1241479" y="244151"/>
                </a:cubicBezTo>
                <a:cubicBezTo>
                  <a:pt x="1257909" y="207769"/>
                  <a:pt x="1275514" y="171680"/>
                  <a:pt x="1290184" y="134418"/>
                </a:cubicBezTo>
                <a:cubicBezTo>
                  <a:pt x="1295759" y="120041"/>
                  <a:pt x="1296052" y="108598"/>
                  <a:pt x="1281088" y="97448"/>
                </a:cubicBezTo>
                <a:cubicBezTo>
                  <a:pt x="1260550" y="82485"/>
                  <a:pt x="1266711" y="36713"/>
                  <a:pt x="1289891" y="21750"/>
                </a:cubicBezTo>
                <a:cubicBezTo>
                  <a:pt x="1303974" y="12654"/>
                  <a:pt x="1319525" y="7079"/>
                  <a:pt x="1335369" y="2091"/>
                </a:cubicBezTo>
                <a:cubicBezTo>
                  <a:pt x="1340943" y="331"/>
                  <a:pt x="1348278" y="-2603"/>
                  <a:pt x="1352386" y="4732"/>
                </a:cubicBezTo>
                <a:cubicBezTo>
                  <a:pt x="1356200" y="11480"/>
                  <a:pt x="1356200" y="18816"/>
                  <a:pt x="1351506" y="25564"/>
                </a:cubicBezTo>
                <a:cubicBezTo>
                  <a:pt x="1349158" y="29085"/>
                  <a:pt x="1345638" y="31432"/>
                  <a:pt x="1347985" y="37007"/>
                </a:cubicBezTo>
                <a:cubicBezTo>
                  <a:pt x="1362949" y="69281"/>
                  <a:pt x="1356494" y="101263"/>
                  <a:pt x="1349158" y="134124"/>
                </a:cubicBezTo>
                <a:cubicBezTo>
                  <a:pt x="1339183" y="179895"/>
                  <a:pt x="1328620" y="225373"/>
                  <a:pt x="1316004" y="270558"/>
                </a:cubicBezTo>
                <a:cubicBezTo>
                  <a:pt x="1299866" y="326892"/>
                  <a:pt x="1266125" y="367969"/>
                  <a:pt x="1214192" y="394669"/>
                </a:cubicBezTo>
                <a:cubicBezTo>
                  <a:pt x="1195120" y="404351"/>
                  <a:pt x="1176342" y="414914"/>
                  <a:pt x="1156978" y="424303"/>
                </a:cubicBezTo>
                <a:cubicBezTo>
                  <a:pt x="1142894" y="431344"/>
                  <a:pt x="1133799" y="441614"/>
                  <a:pt x="1130864" y="457458"/>
                </a:cubicBezTo>
                <a:cubicBezTo>
                  <a:pt x="1127637" y="476822"/>
                  <a:pt x="1116194" y="490612"/>
                  <a:pt x="1100644" y="502349"/>
                </a:cubicBezTo>
                <a:cubicBezTo>
                  <a:pt x="1068076" y="527288"/>
                  <a:pt x="1032867" y="548707"/>
                  <a:pt x="1001472" y="575113"/>
                </a:cubicBezTo>
                <a:cubicBezTo>
                  <a:pt x="988563" y="585969"/>
                  <a:pt x="980054" y="598879"/>
                  <a:pt x="975653" y="615017"/>
                </a:cubicBezTo>
                <a:cubicBezTo>
                  <a:pt x="962449" y="661962"/>
                  <a:pt x="952767" y="709787"/>
                  <a:pt x="931935" y="754385"/>
                </a:cubicBezTo>
                <a:cubicBezTo>
                  <a:pt x="917852" y="784605"/>
                  <a:pt x="900247" y="812772"/>
                  <a:pt x="884110" y="841526"/>
                </a:cubicBezTo>
                <a:cubicBezTo>
                  <a:pt x="879415" y="850035"/>
                  <a:pt x="875014" y="858837"/>
                  <a:pt x="870613" y="867346"/>
                </a:cubicBezTo>
                <a:cubicBezTo>
                  <a:pt x="866799" y="874974"/>
                  <a:pt x="868560" y="880549"/>
                  <a:pt x="877362" y="879962"/>
                </a:cubicBezTo>
                <a:cubicBezTo>
                  <a:pt x="941031" y="876441"/>
                  <a:pt x="995604" y="910183"/>
                  <a:pt x="1054872" y="924560"/>
                </a:cubicBezTo>
                <a:cubicBezTo>
                  <a:pt x="1071010" y="928374"/>
                  <a:pt x="1087147" y="933656"/>
                  <a:pt x="1103871" y="928961"/>
                </a:cubicBezTo>
                <a:cubicBezTo>
                  <a:pt x="1144655" y="917812"/>
                  <a:pt x="1203042" y="965343"/>
                  <a:pt x="1207444" y="1017276"/>
                </a:cubicBezTo>
                <a:cubicBezTo>
                  <a:pt x="1214192" y="1095909"/>
                  <a:pt x="1249107" y="1165153"/>
                  <a:pt x="1281382" y="1234984"/>
                </a:cubicBezTo>
                <a:cubicBezTo>
                  <a:pt x="1291651" y="1256989"/>
                  <a:pt x="1315417" y="1266965"/>
                  <a:pt x="1329207" y="1286036"/>
                </a:cubicBezTo>
                <a:cubicBezTo>
                  <a:pt x="1333021" y="1291611"/>
                  <a:pt x="1338303" y="1296305"/>
                  <a:pt x="1342117" y="1301880"/>
                </a:cubicBezTo>
                <a:cubicBezTo>
                  <a:pt x="1349158" y="1313030"/>
                  <a:pt x="1347105" y="1319484"/>
                  <a:pt x="1335369" y="1325059"/>
                </a:cubicBezTo>
                <a:cubicBezTo>
                  <a:pt x="1331848" y="1326820"/>
                  <a:pt x="1327740" y="1327406"/>
                  <a:pt x="1324512" y="1329460"/>
                </a:cubicBezTo>
                <a:cubicBezTo>
                  <a:pt x="1320405" y="1331808"/>
                  <a:pt x="1311896" y="1330341"/>
                  <a:pt x="1313950" y="1338556"/>
                </a:cubicBezTo>
                <a:cubicBezTo>
                  <a:pt x="1315710" y="1345304"/>
                  <a:pt x="1321285" y="1349999"/>
                  <a:pt x="1328620" y="1351172"/>
                </a:cubicBezTo>
                <a:cubicBezTo>
                  <a:pt x="1334195" y="1352053"/>
                  <a:pt x="1339183" y="1351759"/>
                  <a:pt x="1339770" y="1343837"/>
                </a:cubicBezTo>
                <a:cubicBezTo>
                  <a:pt x="1340356" y="1335328"/>
                  <a:pt x="1348278" y="1335035"/>
                  <a:pt x="1354147" y="1334448"/>
                </a:cubicBezTo>
                <a:cubicBezTo>
                  <a:pt x="1378793" y="1331221"/>
                  <a:pt x="1396984" y="1317137"/>
                  <a:pt x="1413708" y="1299826"/>
                </a:cubicBezTo>
                <a:cubicBezTo>
                  <a:pt x="1427205" y="1285743"/>
                  <a:pt x="1424857" y="1268432"/>
                  <a:pt x="1424271" y="1251414"/>
                </a:cubicBezTo>
                <a:cubicBezTo>
                  <a:pt x="1423684" y="1229115"/>
                  <a:pt x="1436300" y="1219433"/>
                  <a:pt x="1457425" y="1225008"/>
                </a:cubicBezTo>
                <a:cubicBezTo>
                  <a:pt x="1465934" y="1227355"/>
                  <a:pt x="1470629" y="1233223"/>
                  <a:pt x="1473856" y="1240558"/>
                </a:cubicBezTo>
                <a:cubicBezTo>
                  <a:pt x="1480018" y="1254348"/>
                  <a:pt x="1482952" y="1269019"/>
                  <a:pt x="1479431" y="1283396"/>
                </a:cubicBezTo>
                <a:cubicBezTo>
                  <a:pt x="1469749" y="1323886"/>
                  <a:pt x="1459186" y="1364082"/>
                  <a:pt x="1428378" y="1394890"/>
                </a:cubicBezTo>
                <a:cubicBezTo>
                  <a:pt x="1412828" y="1410440"/>
                  <a:pt x="1407840" y="1431272"/>
                  <a:pt x="1401385" y="1450930"/>
                </a:cubicBezTo>
                <a:cubicBezTo>
                  <a:pt x="1396984" y="1464427"/>
                  <a:pt x="1392583" y="1477924"/>
                  <a:pt x="1385834" y="1490247"/>
                </a:cubicBezTo>
                <a:cubicBezTo>
                  <a:pt x="1378793" y="1503157"/>
                  <a:pt x="1368230" y="1507264"/>
                  <a:pt x="1353853" y="1504037"/>
                </a:cubicBezTo>
                <a:cubicBezTo>
                  <a:pt x="1318938" y="1495822"/>
                  <a:pt x="1294585" y="1467068"/>
                  <a:pt x="1289304" y="1432152"/>
                </a:cubicBezTo>
                <a:cubicBezTo>
                  <a:pt x="1285196" y="1404279"/>
                  <a:pt x="1267592" y="1382567"/>
                  <a:pt x="1247934" y="1363202"/>
                </a:cubicBezTo>
                <a:cubicBezTo>
                  <a:pt x="1241479" y="1356747"/>
                  <a:pt x="1233557" y="1360268"/>
                  <a:pt x="1225928" y="1362615"/>
                </a:cubicBezTo>
                <a:cubicBezTo>
                  <a:pt x="1206270" y="1368777"/>
                  <a:pt x="1200989" y="1365549"/>
                  <a:pt x="1196001" y="1345304"/>
                </a:cubicBezTo>
                <a:cubicBezTo>
                  <a:pt x="1192773" y="1332688"/>
                  <a:pt x="1189839" y="1319778"/>
                  <a:pt x="1187198" y="1306868"/>
                </a:cubicBezTo>
                <a:cubicBezTo>
                  <a:pt x="1181037" y="1275767"/>
                  <a:pt x="1169007" y="1247013"/>
                  <a:pt x="1148175" y="1222661"/>
                </a:cubicBezTo>
                <a:cubicBezTo>
                  <a:pt x="1123823" y="1194200"/>
                  <a:pt x="1108272" y="1161926"/>
                  <a:pt x="1099177" y="1125837"/>
                </a:cubicBezTo>
                <a:cubicBezTo>
                  <a:pt x="1091842" y="1096789"/>
                  <a:pt x="1086560" y="1093855"/>
                  <a:pt x="1057220" y="1094736"/>
                </a:cubicBezTo>
                <a:cubicBezTo>
                  <a:pt x="1048417" y="1095029"/>
                  <a:pt x="1039615" y="1094149"/>
                  <a:pt x="1031106" y="1091508"/>
                </a:cubicBezTo>
                <a:cubicBezTo>
                  <a:pt x="1022598" y="1088867"/>
                  <a:pt x="1014382" y="1086814"/>
                  <a:pt x="1005874" y="1092388"/>
                </a:cubicBezTo>
                <a:cubicBezTo>
                  <a:pt x="1001179" y="1095322"/>
                  <a:pt x="994724" y="1095616"/>
                  <a:pt x="991497" y="1090041"/>
                </a:cubicBezTo>
                <a:cubicBezTo>
                  <a:pt x="986215" y="1080945"/>
                  <a:pt x="978293" y="1081532"/>
                  <a:pt x="969785" y="1081826"/>
                </a:cubicBezTo>
                <a:cubicBezTo>
                  <a:pt x="916091" y="1084760"/>
                  <a:pt x="862398" y="1087694"/>
                  <a:pt x="808705" y="1090334"/>
                </a:cubicBezTo>
                <a:cubicBezTo>
                  <a:pt x="801369" y="1090628"/>
                  <a:pt x="797262" y="1094736"/>
                  <a:pt x="793154" y="1099430"/>
                </a:cubicBezTo>
                <a:cubicBezTo>
                  <a:pt x="742982" y="1156938"/>
                  <a:pt x="692516" y="1213858"/>
                  <a:pt x="642930" y="1271953"/>
                </a:cubicBezTo>
                <a:cubicBezTo>
                  <a:pt x="610656" y="1310096"/>
                  <a:pt x="572806" y="1340610"/>
                  <a:pt x="529676" y="1365843"/>
                </a:cubicBezTo>
                <a:cubicBezTo>
                  <a:pt x="429331" y="1424230"/>
                  <a:pt x="328399" y="1481738"/>
                  <a:pt x="226000" y="1536898"/>
                </a:cubicBezTo>
                <a:cubicBezTo>
                  <a:pt x="218078" y="1541300"/>
                  <a:pt x="210450" y="1547461"/>
                  <a:pt x="200767" y="1539833"/>
                </a:cubicBezTo>
                <a:cubicBezTo>
                  <a:pt x="197246" y="1537192"/>
                  <a:pt x="193139" y="1541006"/>
                  <a:pt x="190205" y="1543060"/>
                </a:cubicBezTo>
                <a:cubicBezTo>
                  <a:pt x="169666" y="1557730"/>
                  <a:pt x="149128" y="1572694"/>
                  <a:pt x="128589" y="1587658"/>
                </a:cubicBezTo>
                <a:cubicBezTo>
                  <a:pt x="126242" y="1589418"/>
                  <a:pt x="122428" y="1592939"/>
                  <a:pt x="122721" y="1593526"/>
                </a:cubicBezTo>
                <a:cubicBezTo>
                  <a:pt x="129176" y="1606142"/>
                  <a:pt x="120374" y="1615825"/>
                  <a:pt x="118027" y="1626974"/>
                </a:cubicBezTo>
                <a:cubicBezTo>
                  <a:pt x="114799" y="1642525"/>
                  <a:pt x="110398" y="1651033"/>
                  <a:pt x="93381" y="1653381"/>
                </a:cubicBezTo>
                <a:cubicBezTo>
                  <a:pt x="87513" y="1654261"/>
                  <a:pt x="86926" y="1658662"/>
                  <a:pt x="85165" y="1662476"/>
                </a:cubicBezTo>
                <a:cubicBezTo>
                  <a:pt x="73722" y="1688883"/>
                  <a:pt x="69028" y="1716463"/>
                  <a:pt x="72842" y="1745510"/>
                </a:cubicBezTo>
                <a:cubicBezTo>
                  <a:pt x="74016" y="1753432"/>
                  <a:pt x="76657" y="1763114"/>
                  <a:pt x="65507" y="1766635"/>
                </a:cubicBezTo>
                <a:cubicBezTo>
                  <a:pt x="55531" y="1769863"/>
                  <a:pt x="47316" y="1766049"/>
                  <a:pt x="40861" y="1757833"/>
                </a:cubicBezTo>
                <a:cubicBezTo>
                  <a:pt x="30005" y="1743750"/>
                  <a:pt x="21496" y="1728493"/>
                  <a:pt x="12401" y="1713529"/>
                </a:cubicBezTo>
                <a:cubicBezTo>
                  <a:pt x="-509" y="1692110"/>
                  <a:pt x="-4910" y="1670692"/>
                  <a:pt x="6826" y="1646926"/>
                </a:cubicBezTo>
                <a:cubicBezTo>
                  <a:pt x="17095" y="1626094"/>
                  <a:pt x="10934" y="1603795"/>
                  <a:pt x="9173" y="1581790"/>
                </a:cubicBezTo>
                <a:cubicBezTo>
                  <a:pt x="7999" y="1566826"/>
                  <a:pt x="5359" y="1551862"/>
                  <a:pt x="3892" y="1536605"/>
                </a:cubicBezTo>
                <a:cubicBezTo>
                  <a:pt x="2131" y="1519587"/>
                  <a:pt x="5359" y="1514893"/>
                  <a:pt x="22376" y="1511079"/>
                </a:cubicBezTo>
                <a:cubicBezTo>
                  <a:pt x="35873" y="1508145"/>
                  <a:pt x="49663" y="1507264"/>
                  <a:pt x="63160" y="1508438"/>
                </a:cubicBezTo>
                <a:cubicBezTo>
                  <a:pt x="95141" y="1511372"/>
                  <a:pt x="118907" y="1493474"/>
                  <a:pt x="142966" y="1477337"/>
                </a:cubicBezTo>
                <a:cubicBezTo>
                  <a:pt x="150888" y="1472056"/>
                  <a:pt x="147074" y="1464134"/>
                  <a:pt x="143260" y="1457679"/>
                </a:cubicBezTo>
                <a:cubicBezTo>
                  <a:pt x="137685" y="1447410"/>
                  <a:pt x="132110" y="1437140"/>
                  <a:pt x="132110" y="1424817"/>
                </a:cubicBezTo>
                <a:cubicBezTo>
                  <a:pt x="132110" y="1414255"/>
                  <a:pt x="135338" y="1406920"/>
                  <a:pt x="145900" y="1403692"/>
                </a:cubicBezTo>
                <a:cubicBezTo>
                  <a:pt x="164678" y="1397824"/>
                  <a:pt x="183163" y="1391956"/>
                  <a:pt x="203114" y="1394596"/>
                </a:cubicBezTo>
                <a:cubicBezTo>
                  <a:pt x="234509" y="1398411"/>
                  <a:pt x="262089" y="1391956"/>
                  <a:pt x="288202" y="1372298"/>
                </a:cubicBezTo>
                <a:cubicBezTo>
                  <a:pt x="336028" y="1336502"/>
                  <a:pt x="385907" y="1303934"/>
                  <a:pt x="428744" y="1262270"/>
                </a:cubicBezTo>
                <a:cubicBezTo>
                  <a:pt x="434319" y="1256989"/>
                  <a:pt x="442827" y="1252588"/>
                  <a:pt x="436079" y="1242025"/>
                </a:cubicBezTo>
                <a:cubicBezTo>
                  <a:pt x="433732" y="1238505"/>
                  <a:pt x="438133" y="1234690"/>
                  <a:pt x="440187" y="1231756"/>
                </a:cubicBezTo>
                <a:cubicBezTo>
                  <a:pt x="462485" y="1199188"/>
                  <a:pt x="486545" y="1167500"/>
                  <a:pt x="513245" y="1138160"/>
                </a:cubicBezTo>
                <a:cubicBezTo>
                  <a:pt x="525861" y="1124076"/>
                  <a:pt x="541705" y="1114100"/>
                  <a:pt x="559603" y="1108526"/>
                </a:cubicBezTo>
                <a:cubicBezTo>
                  <a:pt x="581902" y="1101484"/>
                  <a:pt x="595692" y="1085640"/>
                  <a:pt x="595692" y="1063634"/>
                </a:cubicBezTo>
                <a:cubicBezTo>
                  <a:pt x="595398" y="1004073"/>
                  <a:pt x="611829" y="948326"/>
                  <a:pt x="627967" y="892285"/>
                </a:cubicBezTo>
                <a:cubicBezTo>
                  <a:pt x="629727" y="886711"/>
                  <a:pt x="628260" y="884070"/>
                  <a:pt x="622979" y="882896"/>
                </a:cubicBezTo>
                <a:cubicBezTo>
                  <a:pt x="612709" y="880256"/>
                  <a:pt x="614176" y="874094"/>
                  <a:pt x="619164" y="867933"/>
                </a:cubicBezTo>
                <a:cubicBezTo>
                  <a:pt x="625033" y="860304"/>
                  <a:pt x="631194" y="852382"/>
                  <a:pt x="637649" y="845047"/>
                </a:cubicBezTo>
                <a:cubicBezTo>
                  <a:pt x="680486" y="797222"/>
                  <a:pt x="701025" y="741768"/>
                  <a:pt x="696330" y="677219"/>
                </a:cubicBezTo>
                <a:cubicBezTo>
                  <a:pt x="693983" y="644651"/>
                  <a:pt x="693103" y="612083"/>
                  <a:pt x="685474" y="579808"/>
                </a:cubicBezTo>
                <a:cubicBezTo>
                  <a:pt x="680780" y="559269"/>
                  <a:pt x="669337" y="545773"/>
                  <a:pt x="649972" y="538731"/>
                </a:cubicBezTo>
                <a:cubicBezTo>
                  <a:pt x="635302" y="533450"/>
                  <a:pt x="620338" y="528755"/>
                  <a:pt x="605668" y="523767"/>
                </a:cubicBezTo>
                <a:cubicBezTo>
                  <a:pt x="589530" y="518193"/>
                  <a:pt x="586890" y="512031"/>
                  <a:pt x="593051" y="495894"/>
                </a:cubicBezTo>
                <a:cubicBezTo>
                  <a:pt x="593638" y="494133"/>
                  <a:pt x="594518" y="492373"/>
                  <a:pt x="595398" y="490612"/>
                </a:cubicBezTo>
                <a:cubicBezTo>
                  <a:pt x="606841" y="466553"/>
                  <a:pt x="606254" y="466847"/>
                  <a:pt x="582195" y="456284"/>
                </a:cubicBezTo>
                <a:cubicBezTo>
                  <a:pt x="555789" y="444841"/>
                  <a:pt x="527915" y="445721"/>
                  <a:pt x="500335" y="443374"/>
                </a:cubicBezTo>
                <a:cubicBezTo>
                  <a:pt x="448402" y="438973"/>
                  <a:pt x="399990" y="419315"/>
                  <a:pt x="350111" y="405818"/>
                </a:cubicBezTo>
                <a:cubicBezTo>
                  <a:pt x="280280" y="386747"/>
                  <a:pt x="228641" y="343323"/>
                  <a:pt x="188738" y="284348"/>
                </a:cubicBezTo>
                <a:cubicBezTo>
                  <a:pt x="187858" y="283174"/>
                  <a:pt x="186977" y="282001"/>
                  <a:pt x="186390" y="280534"/>
                </a:cubicBezTo>
                <a:cubicBezTo>
                  <a:pt x="184043" y="275546"/>
                  <a:pt x="177588" y="270851"/>
                  <a:pt x="181696" y="264983"/>
                </a:cubicBezTo>
                <a:cubicBezTo>
                  <a:pt x="186684" y="259115"/>
                  <a:pt x="192552" y="266157"/>
                  <a:pt x="199887" y="264103"/>
                </a:cubicBezTo>
                <a:close/>
              </a:path>
            </a:pathLst>
          </a:custGeom>
          <a:solidFill>
            <a:srgbClr val="FA7D12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AECAF9-9ECA-43F9-A8F7-1FAEA64CE550}"/>
              </a:ext>
            </a:extLst>
          </p:cNvPr>
          <p:cNvGrpSpPr/>
          <p:nvPr/>
        </p:nvGrpSpPr>
        <p:grpSpPr>
          <a:xfrm>
            <a:off x="4467170" y="3865244"/>
            <a:ext cx="335468" cy="799486"/>
            <a:chOff x="4467170" y="3865244"/>
            <a:chExt cx="335468" cy="799486"/>
          </a:xfrm>
          <a:solidFill>
            <a:srgbClr val="ED2826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42052A6-F848-45FC-8F22-8D7614236A21}"/>
                </a:ext>
              </a:extLst>
            </p:cNvPr>
            <p:cNvSpPr/>
            <p:nvPr/>
          </p:nvSpPr>
          <p:spPr>
            <a:xfrm>
              <a:off x="4555505" y="3865244"/>
              <a:ext cx="112086" cy="77294"/>
            </a:xfrm>
            <a:custGeom>
              <a:avLst/>
              <a:gdLst>
                <a:gd name="connsiteX0" fmla="*/ 31966 w 51790"/>
                <a:gd name="connsiteY0" fmla="*/ 84 h 35714"/>
                <a:gd name="connsiteX1" fmla="*/ 51331 w 51790"/>
                <a:gd name="connsiteY1" fmla="*/ 12113 h 35714"/>
                <a:gd name="connsiteX2" fmla="*/ 39301 w 51790"/>
                <a:gd name="connsiteY2" fmla="*/ 29131 h 35714"/>
                <a:gd name="connsiteX3" fmla="*/ 31379 w 51790"/>
                <a:gd name="connsiteY3" fmla="*/ 32652 h 35714"/>
                <a:gd name="connsiteX4" fmla="*/ 572 w 51790"/>
                <a:gd name="connsiteY4" fmla="*/ 16514 h 35714"/>
                <a:gd name="connsiteX5" fmla="*/ 7027 w 51790"/>
                <a:gd name="connsiteY5" fmla="*/ 4191 h 35714"/>
                <a:gd name="connsiteX6" fmla="*/ 31966 w 51790"/>
                <a:gd name="connsiteY6" fmla="*/ 84 h 3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90" h="35714">
                  <a:moveTo>
                    <a:pt x="31966" y="84"/>
                  </a:moveTo>
                  <a:cubicBezTo>
                    <a:pt x="41942" y="-503"/>
                    <a:pt x="48984" y="1844"/>
                    <a:pt x="51331" y="12113"/>
                  </a:cubicBezTo>
                  <a:cubicBezTo>
                    <a:pt x="53678" y="22382"/>
                    <a:pt x="46637" y="25903"/>
                    <a:pt x="39301" y="29131"/>
                  </a:cubicBezTo>
                  <a:cubicBezTo>
                    <a:pt x="36661" y="30304"/>
                    <a:pt x="34020" y="31478"/>
                    <a:pt x="31379" y="32652"/>
                  </a:cubicBezTo>
                  <a:cubicBezTo>
                    <a:pt x="14362" y="39693"/>
                    <a:pt x="5853" y="34705"/>
                    <a:pt x="572" y="16514"/>
                  </a:cubicBezTo>
                  <a:cubicBezTo>
                    <a:pt x="-1189" y="9766"/>
                    <a:pt x="1159" y="6539"/>
                    <a:pt x="7027" y="4191"/>
                  </a:cubicBezTo>
                  <a:cubicBezTo>
                    <a:pt x="15242" y="670"/>
                    <a:pt x="24044" y="1257"/>
                    <a:pt x="31966" y="84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036F62A-D488-4772-BEAE-A252BAD78D2F}"/>
                </a:ext>
              </a:extLst>
            </p:cNvPr>
            <p:cNvSpPr/>
            <p:nvPr/>
          </p:nvSpPr>
          <p:spPr>
            <a:xfrm>
              <a:off x="4716765" y="4567735"/>
              <a:ext cx="85873" cy="96995"/>
            </a:xfrm>
            <a:custGeom>
              <a:avLst/>
              <a:gdLst>
                <a:gd name="connsiteX0" fmla="*/ 0 w 39678"/>
                <a:gd name="connsiteY0" fmla="*/ 0 h 44817"/>
                <a:gd name="connsiteX1" fmla="*/ 25820 w 39678"/>
                <a:gd name="connsiteY1" fmla="*/ 13790 h 44817"/>
                <a:gd name="connsiteX2" fmla="*/ 37263 w 39678"/>
                <a:gd name="connsiteY2" fmla="*/ 26700 h 44817"/>
                <a:gd name="connsiteX3" fmla="*/ 36676 w 39678"/>
                <a:gd name="connsiteY3" fmla="*/ 43131 h 44817"/>
                <a:gd name="connsiteX4" fmla="*/ 21712 w 39678"/>
                <a:gd name="connsiteY4" fmla="*/ 41077 h 44817"/>
                <a:gd name="connsiteX5" fmla="*/ 0 w 39678"/>
                <a:gd name="connsiteY5" fmla="*/ 0 h 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78" h="44817">
                  <a:moveTo>
                    <a:pt x="0" y="0"/>
                  </a:moveTo>
                  <a:cubicBezTo>
                    <a:pt x="10563" y="5575"/>
                    <a:pt x="18191" y="9682"/>
                    <a:pt x="25820" y="13790"/>
                  </a:cubicBezTo>
                  <a:cubicBezTo>
                    <a:pt x="31101" y="16724"/>
                    <a:pt x="35209" y="20832"/>
                    <a:pt x="37263" y="26700"/>
                  </a:cubicBezTo>
                  <a:cubicBezTo>
                    <a:pt x="39023" y="32275"/>
                    <a:pt x="41957" y="38730"/>
                    <a:pt x="36676" y="43131"/>
                  </a:cubicBezTo>
                  <a:cubicBezTo>
                    <a:pt x="32275" y="46945"/>
                    <a:pt x="26700" y="43424"/>
                    <a:pt x="21712" y="41077"/>
                  </a:cubicBezTo>
                  <a:cubicBezTo>
                    <a:pt x="5868" y="33155"/>
                    <a:pt x="4108" y="17898"/>
                    <a:pt x="0" y="0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46D346-F60C-4BD5-BCBF-8C217E05F700}"/>
                </a:ext>
              </a:extLst>
            </p:cNvPr>
            <p:cNvSpPr/>
            <p:nvPr/>
          </p:nvSpPr>
          <p:spPr>
            <a:xfrm>
              <a:off x="4509753" y="4520990"/>
              <a:ext cx="74478" cy="60153"/>
            </a:xfrm>
            <a:custGeom>
              <a:avLst/>
              <a:gdLst>
                <a:gd name="connsiteX0" fmla="*/ 23472 w 34413"/>
                <a:gd name="connsiteY0" fmla="*/ 180 h 27794"/>
                <a:gd name="connsiteX1" fmla="*/ 34329 w 34413"/>
                <a:gd name="connsiteY1" fmla="*/ 9862 h 27794"/>
                <a:gd name="connsiteX2" fmla="*/ 16137 w 34413"/>
                <a:gd name="connsiteY2" fmla="*/ 27760 h 27794"/>
                <a:gd name="connsiteX3" fmla="*/ 0 w 34413"/>
                <a:gd name="connsiteY3" fmla="*/ 15144 h 27794"/>
                <a:gd name="connsiteX4" fmla="*/ 23472 w 34413"/>
                <a:gd name="connsiteY4" fmla="*/ 180 h 2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3" h="27794">
                  <a:moveTo>
                    <a:pt x="23472" y="180"/>
                  </a:moveTo>
                  <a:cubicBezTo>
                    <a:pt x="29047" y="-407"/>
                    <a:pt x="35209" y="-113"/>
                    <a:pt x="34329" y="9862"/>
                  </a:cubicBezTo>
                  <a:cubicBezTo>
                    <a:pt x="33448" y="21305"/>
                    <a:pt x="29047" y="28347"/>
                    <a:pt x="16137" y="27760"/>
                  </a:cubicBezTo>
                  <a:cubicBezTo>
                    <a:pt x="7335" y="27467"/>
                    <a:pt x="0" y="25413"/>
                    <a:pt x="0" y="15144"/>
                  </a:cubicBezTo>
                  <a:cubicBezTo>
                    <a:pt x="293" y="473"/>
                    <a:pt x="11736" y="767"/>
                    <a:pt x="23472" y="180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89EBD1A-B009-4F1F-858D-8EC21ED6A419}"/>
                </a:ext>
              </a:extLst>
            </p:cNvPr>
            <p:cNvSpPr/>
            <p:nvPr/>
          </p:nvSpPr>
          <p:spPr>
            <a:xfrm>
              <a:off x="4467170" y="4230549"/>
              <a:ext cx="61720" cy="78746"/>
            </a:xfrm>
            <a:custGeom>
              <a:avLst/>
              <a:gdLst>
                <a:gd name="connsiteX0" fmla="*/ 10287 w 28518"/>
                <a:gd name="connsiteY0" fmla="*/ 0 h 36385"/>
                <a:gd name="connsiteX1" fmla="*/ 28478 w 28518"/>
                <a:gd name="connsiteY1" fmla="*/ 24059 h 36385"/>
                <a:gd name="connsiteX2" fmla="*/ 18209 w 28518"/>
                <a:gd name="connsiteY2" fmla="*/ 36382 h 36385"/>
                <a:gd name="connsiteX3" fmla="*/ 18 w 28518"/>
                <a:gd name="connsiteY3" fmla="*/ 8215 h 36385"/>
                <a:gd name="connsiteX4" fmla="*/ 10287 w 28518"/>
                <a:gd name="connsiteY4" fmla="*/ 0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18" h="36385">
                  <a:moveTo>
                    <a:pt x="10287" y="0"/>
                  </a:moveTo>
                  <a:cubicBezTo>
                    <a:pt x="15568" y="293"/>
                    <a:pt x="29358" y="18191"/>
                    <a:pt x="28478" y="24059"/>
                  </a:cubicBezTo>
                  <a:cubicBezTo>
                    <a:pt x="27598" y="29927"/>
                    <a:pt x="25544" y="35796"/>
                    <a:pt x="18209" y="36382"/>
                  </a:cubicBezTo>
                  <a:cubicBezTo>
                    <a:pt x="13514" y="36676"/>
                    <a:pt x="-569" y="14377"/>
                    <a:pt x="18" y="8215"/>
                  </a:cubicBezTo>
                  <a:cubicBezTo>
                    <a:pt x="898" y="1467"/>
                    <a:pt x="5886" y="880"/>
                    <a:pt x="10287" y="0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93761B9-A237-4675-9C81-46F5999D001A}"/>
              </a:ext>
            </a:extLst>
          </p:cNvPr>
          <p:cNvSpPr txBox="1"/>
          <p:nvPr/>
        </p:nvSpPr>
        <p:spPr>
          <a:xfrm>
            <a:off x="3833033" y="4672386"/>
            <a:ext cx="422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je-li odpověď na tuto otázku 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A7D12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ANO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22263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FE60A4-B12B-4D1C-8E68-F1E0468A4437}"/>
              </a:ext>
            </a:extLst>
          </p:cNvPr>
          <p:cNvSpPr txBox="1"/>
          <p:nvPr/>
        </p:nvSpPr>
        <p:spPr>
          <a:xfrm>
            <a:off x="201723" y="1531342"/>
            <a:ext cx="5395888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Jsme ochotni a schopni navrženým směrem jít?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B2AF21-63C1-49D7-9F0D-AE7298B5E2B1}"/>
              </a:ext>
            </a:extLst>
          </p:cNvPr>
          <p:cNvSpPr txBox="1"/>
          <p:nvPr/>
        </p:nvSpPr>
        <p:spPr>
          <a:xfrm>
            <a:off x="8010303" y="2162284"/>
            <a:ext cx="3787066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Řízená odborná diskuze 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930824-24DE-4419-B36F-66BD3B8CFB48}"/>
              </a:ext>
            </a:extLst>
          </p:cNvPr>
          <p:cNvSpPr txBox="1"/>
          <p:nvPr/>
        </p:nvSpPr>
        <p:spPr>
          <a:xfrm>
            <a:off x="7557865" y="2443813"/>
            <a:ext cx="4151446" cy="10704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Oblast po oblasti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Aktualizace návrhů + analytická činnost 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dirty="0">
                <a:solidFill>
                  <a:srgbClr val="E48312"/>
                </a:solidFill>
                <a:latin typeface="Calibri" panose="020F0502020204030204"/>
              </a:rPr>
              <a:t>Veřejná a politická diskuse před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dirty="0">
                <a:solidFill>
                  <a:srgbClr val="E48312"/>
                </a:solidFill>
                <a:latin typeface="Calibri" panose="020F0502020204030204"/>
              </a:rPr>
              <a:t>další kroky dle odezvy   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51" name="Obrázek 50" descr="Obsah obrázku text, podepsat, indikátor&#10;&#10;Popis byl vytvořen automaticky">
            <a:extLst>
              <a:ext uri="{FF2B5EF4-FFF2-40B4-BE49-F238E27FC236}">
                <a16:creationId xmlns:a16="http://schemas.microsoft.com/office/drawing/2014/main" id="{5DC74A79-A475-4635-8D06-54450B1E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45" y="133394"/>
            <a:ext cx="1352551" cy="1003660"/>
          </a:xfrm>
          <a:prstGeom prst="rect">
            <a:avLst/>
          </a:prstGeom>
        </p:spPr>
      </p:pic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864A5191-D81C-BA68-47DB-7C71A314A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07" y="128387"/>
            <a:ext cx="2504809" cy="980243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00E44269-FDF8-EFAF-20C5-5A3AEDBA7264}"/>
              </a:ext>
            </a:extLst>
          </p:cNvPr>
          <p:cNvSpPr txBox="1"/>
          <p:nvPr/>
        </p:nvSpPr>
        <p:spPr>
          <a:xfrm>
            <a:off x="329794" y="5130088"/>
            <a:ext cx="11449055" cy="11663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Předjednávána</a:t>
            </a: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a připravována analytická část projektu 2024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CCB4ACD-43CB-F24E-70A9-733015D9C0B4}"/>
              </a:ext>
            </a:extLst>
          </p:cNvPr>
          <p:cNvSpPr txBox="1"/>
          <p:nvPr/>
        </p:nvSpPr>
        <p:spPr>
          <a:xfrm>
            <a:off x="2617967" y="5924611"/>
            <a:ext cx="6395794" cy="384721"/>
          </a:xfrm>
          <a:prstGeom prst="rect">
            <a:avLst/>
          </a:prstGeom>
          <a:solidFill>
            <a:srgbClr val="ED2826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8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m</a:t>
            </a:r>
            <a:r>
              <a:rPr kumimoji="0" lang="cs-CZ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odel</a:t>
            </a:r>
            <a:r>
              <a:rPr kumimoji="0" lang="cs-CZ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financování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6682576" y="3136612"/>
            <a:ext cx="7964489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  <a:hlinkClick r:id="rId3"/>
              </a:rPr>
              <a:t>https://koncepce.kancelarzp.cz/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72618" y="-216625"/>
            <a:ext cx="9303578" cy="1591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Projektový portál -  výzva ke spolupráci a diskusi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j-ea"/>
              <a:cs typeface="Arial" pitchFamily="34" charset="0"/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FA8B6DC-F0AF-6A04-0FD1-7B4D9064D8A9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8A8375E-D806-35C8-EAE2-0E4326267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4821"/>
            <a:ext cx="6611878" cy="494200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FFA120-23F5-724A-858C-3CAC8F1D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4" y="1414018"/>
            <a:ext cx="7633607" cy="30921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Indikátor kvality řízení …?</a:t>
            </a:r>
            <a:br>
              <a:rPr kumimoji="0" lang="cs-CZ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</a:br>
            <a:endParaRPr kumimoji="0" lang="cs-CZ" altLang="ko-KR" sz="4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512BDE5-EC1A-0C20-03AF-4B82BAD7EE78}"/>
              </a:ext>
            </a:extLst>
          </p:cNvPr>
          <p:cNvSpPr txBox="1">
            <a:spLocks/>
          </p:cNvSpPr>
          <p:nvPr/>
        </p:nvSpPr>
        <p:spPr>
          <a:xfrm>
            <a:off x="415018" y="3897924"/>
            <a:ext cx="9900556" cy="3092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br>
              <a:rPr lang="cs-CZ" altLang="ko-KR" dirty="0">
                <a:solidFill>
                  <a:srgbClr val="4472C4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</a:br>
            <a:r>
              <a:rPr lang="cs-CZ" altLang="ko-KR" dirty="0">
                <a:solidFill>
                  <a:srgbClr val="4472C4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	Zvyšování efektivity…!</a:t>
            </a:r>
          </a:p>
        </p:txBody>
      </p:sp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EAB27506-78A4-B938-5C5D-E8CE6A335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00" y="103830"/>
            <a:ext cx="2762711" cy="120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2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9" name="Obrázek 8" descr="Obsah obrázku logo&#10;&#10;Popis byl vytvořen automaticky">
            <a:extLst>
              <a:ext uri="{FF2B5EF4-FFF2-40B4-BE49-F238E27FC236}">
                <a16:creationId xmlns:a16="http://schemas.microsoft.com/office/drawing/2014/main" id="{1F450B51-824B-3419-324F-F1DDB8E97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CF66C554-4628-C019-66C3-F92E6CED67AB}"/>
              </a:ext>
            </a:extLst>
          </p:cNvPr>
          <p:cNvSpPr txBox="1"/>
          <p:nvPr/>
        </p:nvSpPr>
        <p:spPr>
          <a:xfrm>
            <a:off x="526665" y="1567726"/>
            <a:ext cx="944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AA29473A-BC82-0325-F6A2-0C539535729A}"/>
              </a:ext>
            </a:extLst>
          </p:cNvPr>
          <p:cNvSpPr txBox="1"/>
          <p:nvPr/>
        </p:nvSpPr>
        <p:spPr>
          <a:xfrm>
            <a:off x="205437" y="733108"/>
            <a:ext cx="1018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BA00E256-CB03-5802-C5AE-AEED3B41EA35}"/>
              </a:ext>
            </a:extLst>
          </p:cNvPr>
          <p:cNvSpPr txBox="1"/>
          <p:nvPr/>
        </p:nvSpPr>
        <p:spPr>
          <a:xfrm>
            <a:off x="365539" y="1220604"/>
            <a:ext cx="11692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000" b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2000 až 2020: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000" b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z 1. na 27. místo v </a:t>
            </a:r>
            <a:r>
              <a:rPr kumimoji="0" lang="cs-CZ" altLang="ko-KR" sz="4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efektivitě zdravotnictví OECD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4000" b="1" dirty="0">
              <a:solidFill>
                <a:srgbClr val="FF0000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8E44583-8370-91B4-1AF6-41C643752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95" y="3159596"/>
            <a:ext cx="6825040" cy="249072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EB6ED36-02BA-CFBF-AE0E-480B5F549937}"/>
              </a:ext>
            </a:extLst>
          </p:cNvPr>
          <p:cNvSpPr txBox="1"/>
          <p:nvPr/>
        </p:nvSpPr>
        <p:spPr>
          <a:xfrm>
            <a:off x="1993355" y="5650322"/>
            <a:ext cx="9000227" cy="35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800100" marR="0" lvl="1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cs-CZ" altLang="ko-KR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Zdroj: Efektivita zdravotnictví 2000 – 2020 měřená metodou DEA (Pažitný, </a:t>
            </a:r>
            <a:r>
              <a:rPr kumimoji="0" lang="cs-CZ" altLang="ko-KR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Kandelaki</a:t>
            </a:r>
            <a:r>
              <a:rPr kumimoji="0" lang="cs-CZ" altLang="ko-KR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kol.)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EAB27506-78A4-B938-5C5D-E8CE6A335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00" y="103830"/>
            <a:ext cx="2762711" cy="1206359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5B75C90-ECD7-B604-728E-C9C952A07B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7763" y="2068513"/>
            <a:ext cx="10423900" cy="309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ko-KR" sz="3600" dirty="0">
                <a:solidFill>
                  <a:srgbClr val="4472C4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Efektivita cenotvorby a distribuce prostředků </a:t>
            </a:r>
            <a:r>
              <a:rPr lang="cs-CZ" altLang="ko-KR" sz="3600" dirty="0" err="1">
                <a:solidFill>
                  <a:srgbClr val="4472C4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v.z.p</a:t>
            </a:r>
            <a:r>
              <a:rPr lang="cs-CZ" altLang="ko-KR" sz="3600" dirty="0">
                <a:solidFill>
                  <a:srgbClr val="4472C4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. ?</a:t>
            </a:r>
          </a:p>
        </p:txBody>
      </p:sp>
    </p:spTree>
    <p:extLst>
      <p:ext uri="{BB962C8B-B14F-4D97-AF65-F5344CB8AC3E}">
        <p14:creationId xmlns:p14="http://schemas.microsoft.com/office/powerpoint/2010/main" val="99006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13" descr="Koule v rovnováze">
            <a:extLst>
              <a:ext uri="{FF2B5EF4-FFF2-40B4-BE49-F238E27FC236}">
                <a16:creationId xmlns:a16="http://schemas.microsoft.com/office/drawing/2014/main" id="{8FBF965C-6351-9B25-EAD5-0A7A61240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4" r="-1" b="-1"/>
          <a:stretch/>
        </p:blipFill>
        <p:spPr>
          <a:xfrm>
            <a:off x="0" y="0"/>
            <a:ext cx="8668492" cy="6857990"/>
          </a:xfrm>
          <a:prstGeom prst="rect">
            <a:avLst/>
          </a:prstGeom>
        </p:spPr>
      </p:pic>
      <p:sp>
        <p:nvSpPr>
          <p:cNvPr id="44" name="Rectangle 1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FFA120-23F5-724A-858C-3CAC8F1D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218" y="2136821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b="1" dirty="0" err="1">
                <a:solidFill>
                  <a:schemeClr val="accent1"/>
                </a:solidFill>
              </a:rPr>
              <a:t>Základní</a:t>
            </a:r>
            <a:r>
              <a:rPr lang="en-US" sz="3100" b="1" dirty="0">
                <a:solidFill>
                  <a:schemeClr val="accent1"/>
                </a:solidFill>
              </a:rPr>
              <a:t> </a:t>
            </a:r>
            <a:r>
              <a:rPr lang="en-US" sz="3100" b="1" dirty="0" err="1">
                <a:solidFill>
                  <a:schemeClr val="accent1"/>
                </a:solidFill>
              </a:rPr>
              <a:t>pravidla</a:t>
            </a:r>
            <a:r>
              <a:rPr lang="en-US" sz="3100" b="1" dirty="0">
                <a:solidFill>
                  <a:schemeClr val="accent1"/>
                </a:solidFill>
              </a:rPr>
              <a:t> </a:t>
            </a:r>
            <a:r>
              <a:rPr lang="en-US" sz="3100" b="1" dirty="0" err="1">
                <a:solidFill>
                  <a:schemeClr val="accent1"/>
                </a:solidFill>
              </a:rPr>
              <a:t>nakládání</a:t>
            </a:r>
            <a:r>
              <a:rPr lang="en-US" sz="3100" b="1" dirty="0">
                <a:solidFill>
                  <a:schemeClr val="accent1"/>
                </a:solidFill>
              </a:rPr>
              <a:t> s </a:t>
            </a:r>
            <a:r>
              <a:rPr lang="en-US" sz="3100" b="1" dirty="0" err="1">
                <a:solidFill>
                  <a:schemeClr val="accent1"/>
                </a:solidFill>
              </a:rPr>
              <a:t>veřejnými</a:t>
            </a:r>
            <a:r>
              <a:rPr lang="en-US" sz="3100" b="1" dirty="0">
                <a:solidFill>
                  <a:schemeClr val="accent1"/>
                </a:solidFill>
              </a:rPr>
              <a:t> </a:t>
            </a:r>
            <a:r>
              <a:rPr lang="en-US" sz="3100" b="1" dirty="0" err="1">
                <a:solidFill>
                  <a:schemeClr val="accent1"/>
                </a:solidFill>
              </a:rPr>
              <a:t>prostředky</a:t>
            </a:r>
            <a:br>
              <a:rPr lang="en-US" sz="2300" dirty="0"/>
            </a:br>
            <a:br>
              <a:rPr lang="en-US" sz="2300" dirty="0"/>
            </a:br>
            <a:r>
              <a:rPr lang="en-US" sz="3100" i="1" dirty="0"/>
              <a:t>Princip 3e </a:t>
            </a:r>
            <a:br>
              <a:rPr lang="en-US" sz="3100" b="1" dirty="0"/>
            </a:br>
            <a:r>
              <a:rPr lang="en-US" sz="3100" b="1" dirty="0"/>
              <a:t>	- </a:t>
            </a:r>
            <a:r>
              <a:rPr lang="en-US" sz="3100" b="1" dirty="0" err="1"/>
              <a:t>účelnost</a:t>
            </a:r>
            <a:br>
              <a:rPr lang="en-US" sz="3100" b="1" dirty="0"/>
            </a:br>
            <a:r>
              <a:rPr lang="en-US" sz="3100" b="1" dirty="0"/>
              <a:t>	- </a:t>
            </a:r>
            <a:r>
              <a:rPr lang="en-US" sz="3100" b="1" dirty="0" err="1"/>
              <a:t>efektivita</a:t>
            </a:r>
            <a:br>
              <a:rPr lang="en-US" sz="3100" b="1" dirty="0"/>
            </a:br>
            <a:r>
              <a:rPr lang="en-US" sz="3100" b="1" dirty="0"/>
              <a:t>	- </a:t>
            </a:r>
            <a:r>
              <a:rPr lang="en-US" sz="3100" b="1" dirty="0" err="1"/>
              <a:t>hospodárnost</a:t>
            </a:r>
            <a:r>
              <a:rPr lang="en-US" sz="3100" b="1" dirty="0"/>
              <a:t> </a:t>
            </a:r>
            <a:br>
              <a:rPr lang="en-US" sz="3100" b="1" dirty="0"/>
            </a:br>
            <a:br>
              <a:rPr lang="en-US" sz="3100" b="1" dirty="0"/>
            </a:br>
            <a:r>
              <a:rPr lang="cs-CZ" sz="3100" i="1" dirty="0"/>
              <a:t>Veřejné zakázky: </a:t>
            </a:r>
            <a:br>
              <a:rPr lang="cs-CZ" sz="3100" b="1" dirty="0"/>
            </a:br>
            <a:r>
              <a:rPr lang="cs-CZ" sz="3100" b="1" dirty="0"/>
              <a:t>	- transparentnost </a:t>
            </a:r>
            <a:br>
              <a:rPr lang="cs-CZ" sz="3100" b="1" dirty="0"/>
            </a:br>
            <a:r>
              <a:rPr lang="cs-CZ" sz="3100" b="1" dirty="0"/>
              <a:t>	- rovné zacházení </a:t>
            </a:r>
            <a:endParaRPr lang="en-US" sz="3100" i="1" dirty="0"/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29662A7-9C5A-E478-7E31-66A7A9AC9DC8}"/>
              </a:ext>
            </a:extLst>
          </p:cNvPr>
          <p:cNvSpPr txBox="1">
            <a:spLocks/>
          </p:cNvSpPr>
          <p:nvPr/>
        </p:nvSpPr>
        <p:spPr>
          <a:xfrm>
            <a:off x="7721928" y="5533291"/>
            <a:ext cx="4470071" cy="95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dirty="0">
                <a:solidFill>
                  <a:schemeClr val="accent1"/>
                </a:solidFill>
              </a:rPr>
              <a:t>= Soutěž o veřejné prostředky 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1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100489" y="1484545"/>
            <a:ext cx="942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Kombinace </a:t>
            </a:r>
            <a:r>
              <a:rPr lang="cs-CZ" altLang="ko-KR" sz="2800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protichůdných p</a:t>
            </a:r>
            <a:r>
              <a:rPr kumimoji="0" lang="cs-CZ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ostupů</a:t>
            </a: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ze 3 různých typů systémů 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C7AFD60-E9D4-B899-4F6D-5717069C750D}"/>
              </a:ext>
            </a:extLst>
          </p:cNvPr>
          <p:cNvGrpSpPr/>
          <p:nvPr/>
        </p:nvGrpSpPr>
        <p:grpSpPr>
          <a:xfrm>
            <a:off x="312476" y="3480389"/>
            <a:ext cx="3932662" cy="954107"/>
            <a:chOff x="984464" y="2391423"/>
            <a:chExt cx="6750617" cy="1024896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FC35706E-65E2-3498-D7DD-E2668FDC84E3}"/>
                </a:ext>
              </a:extLst>
            </p:cNvPr>
            <p:cNvSpPr/>
            <p:nvPr/>
          </p:nvSpPr>
          <p:spPr>
            <a:xfrm>
              <a:off x="984464" y="23914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D5F79C24-3CAA-BFFA-FE4B-BE0E15DA0537}"/>
                </a:ext>
              </a:extLst>
            </p:cNvPr>
            <p:cNvSpPr txBox="1"/>
            <p:nvPr/>
          </p:nvSpPr>
          <p:spPr>
            <a:xfrm>
              <a:off x="1056478" y="2421441"/>
              <a:ext cx="6678603" cy="964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Kolektivní dohoda </a:t>
              </a:r>
              <a:r>
                <a:rPr kumimoji="0" lang="cs-CZ" sz="2400" b="0" i="0" u="none" strike="noStrike" kern="1200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(Dohodovací řízení)</a:t>
              </a:r>
            </a:p>
          </p:txBody>
        </p:sp>
      </p:grpSp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142C3DB5-2EA0-A24F-E3DB-52A01CBE1328}"/>
              </a:ext>
            </a:extLst>
          </p:cNvPr>
          <p:cNvSpPr/>
          <p:nvPr/>
        </p:nvSpPr>
        <p:spPr>
          <a:xfrm>
            <a:off x="3734359" y="3828770"/>
            <a:ext cx="338802" cy="209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03E162C-EE4B-ACB9-742C-BF5B7D2C9DC9}"/>
              </a:ext>
            </a:extLst>
          </p:cNvPr>
          <p:cNvSpPr txBox="1"/>
          <p:nvPr/>
        </p:nvSpPr>
        <p:spPr>
          <a:xfrm>
            <a:off x="3562382" y="3212362"/>
            <a:ext cx="8629617" cy="1652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800100" marR="0" lvl="1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cs-CZ" altLang="ko-KR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Samosprávné systémy </a:t>
            </a:r>
          </a:p>
          <a:p>
            <a:pPr marL="800100" marR="0" lvl="1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cs-CZ" altLang="ko-KR" sz="24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800100" marR="0" lvl="1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altLang="ko-K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+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apolitický, demokratický, transparentní proces</a:t>
            </a:r>
          </a:p>
          <a:p>
            <a:pPr marL="800100" marR="0" lvl="1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cs-CZ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1430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- nefunguje tam, kde lze nahradit aut. rozhodnutím (získat více za méně)</a:t>
            </a:r>
          </a:p>
          <a:p>
            <a:pPr marL="11430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cs-CZ" altLang="ko-KR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altLang="ko-K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v ČR fragmentované vyjednávání 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FC5AAFB-400C-C57B-C21F-570AA719AD29}"/>
              </a:ext>
            </a:extLst>
          </p:cNvPr>
          <p:cNvSpPr txBox="1">
            <a:spLocks/>
          </p:cNvSpPr>
          <p:nvPr/>
        </p:nvSpPr>
        <p:spPr>
          <a:xfrm>
            <a:off x="100489" y="261697"/>
            <a:ext cx="11649075" cy="792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ko-KR" sz="3600" dirty="0">
                <a:solidFill>
                  <a:srgbClr val="4472C4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Efektivita cenotvorby a distribuce prostředků </a:t>
            </a:r>
            <a:r>
              <a:rPr lang="cs-CZ" altLang="ko-KR" sz="3600" dirty="0" err="1">
                <a:solidFill>
                  <a:srgbClr val="4472C4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v.z.p</a:t>
            </a:r>
            <a:r>
              <a:rPr lang="cs-CZ" altLang="ko-KR" sz="3600" dirty="0">
                <a:solidFill>
                  <a:srgbClr val="4472C4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. 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1B413F84-C492-76E1-FAA2-444353789400}"/>
              </a:ext>
            </a:extLst>
          </p:cNvPr>
          <p:cNvSpPr txBox="1"/>
          <p:nvPr/>
        </p:nvSpPr>
        <p:spPr>
          <a:xfrm>
            <a:off x="233743" y="2597594"/>
            <a:ext cx="409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Základní úroveň řešení </a:t>
            </a:r>
          </a:p>
        </p:txBody>
      </p:sp>
      <p:pic>
        <p:nvPicPr>
          <p:cNvPr id="18" name="Obrázek 17" descr="Obsah obrázku osoba, hřebík, prst, Karetní hra&#10;&#10;Popis byl vytvořen automaticky">
            <a:extLst>
              <a:ext uri="{FF2B5EF4-FFF2-40B4-BE49-F238E27FC236}">
                <a16:creationId xmlns:a16="http://schemas.microsoft.com/office/drawing/2014/main" id="{F6A4C4DF-EC63-2F93-3945-F1AA76D70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72" y="4702523"/>
            <a:ext cx="2230621" cy="139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2B80F16E-6ABE-DE9D-8863-449300F1DA23}"/>
              </a:ext>
            </a:extLst>
          </p:cNvPr>
          <p:cNvGrpSpPr/>
          <p:nvPr/>
        </p:nvGrpSpPr>
        <p:grpSpPr>
          <a:xfrm>
            <a:off x="267408" y="2174549"/>
            <a:ext cx="4430657" cy="954107"/>
            <a:chOff x="984464" y="2391423"/>
            <a:chExt cx="5578633" cy="1024896"/>
          </a:xfrm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1C8F3AEE-B645-8D18-3F70-48C1068FD88E}"/>
                </a:ext>
              </a:extLst>
            </p:cNvPr>
            <p:cNvSpPr/>
            <p:nvPr/>
          </p:nvSpPr>
          <p:spPr>
            <a:xfrm>
              <a:off x="984464" y="23914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bdélník: se zakulacenými rohy 4">
              <a:extLst>
                <a:ext uri="{FF2B5EF4-FFF2-40B4-BE49-F238E27FC236}">
                  <a16:creationId xmlns:a16="http://schemas.microsoft.com/office/drawing/2014/main" id="{0D2ED411-86CE-53EC-51AE-7BE7F68E6746}"/>
                </a:ext>
              </a:extLst>
            </p:cNvPr>
            <p:cNvSpPr txBox="1"/>
            <p:nvPr/>
          </p:nvSpPr>
          <p:spPr>
            <a:xfrm>
              <a:off x="1056479" y="2421441"/>
              <a:ext cx="5506618" cy="964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B085970D-59C6-0888-A532-16ECE30AF56B}"/>
              </a:ext>
            </a:extLst>
          </p:cNvPr>
          <p:cNvGrpSpPr/>
          <p:nvPr/>
        </p:nvGrpSpPr>
        <p:grpSpPr>
          <a:xfrm>
            <a:off x="301908" y="4594479"/>
            <a:ext cx="4396157" cy="891738"/>
            <a:chOff x="984464" y="2391423"/>
            <a:chExt cx="6309887" cy="1024896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C1FA3C19-B219-8D67-2C0A-6859E30A0355}"/>
                </a:ext>
              </a:extLst>
            </p:cNvPr>
            <p:cNvSpPr/>
            <p:nvPr/>
          </p:nvSpPr>
          <p:spPr>
            <a:xfrm>
              <a:off x="984464" y="23914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848225C1-1FE5-54A5-B4BF-E452E05F79FD}"/>
                </a:ext>
              </a:extLst>
            </p:cNvPr>
            <p:cNvSpPr txBox="1"/>
            <p:nvPr/>
          </p:nvSpPr>
          <p:spPr>
            <a:xfrm>
              <a:off x="1056479" y="2421441"/>
              <a:ext cx="6237872" cy="964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C999A66-7FE0-53E2-948E-C6677622380A}"/>
              </a:ext>
            </a:extLst>
          </p:cNvPr>
          <p:cNvSpPr txBox="1"/>
          <p:nvPr/>
        </p:nvSpPr>
        <p:spPr>
          <a:xfrm>
            <a:off x="284660" y="2236105"/>
            <a:ext cx="4345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Autoritativní rozhodnutí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(Vyhláška ministra zdravotnictví)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4DDA977-CFB7-C94E-C6F4-AA5B44C3B907}"/>
              </a:ext>
            </a:extLst>
          </p:cNvPr>
          <p:cNvSpPr txBox="1"/>
          <p:nvPr/>
        </p:nvSpPr>
        <p:spPr>
          <a:xfrm>
            <a:off x="434835" y="4874409"/>
            <a:ext cx="3435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individuální dohoda  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6CD367E8-D4B9-0F94-147E-80C7B296B9EC}"/>
              </a:ext>
            </a:extLst>
          </p:cNvPr>
          <p:cNvSpPr/>
          <p:nvPr/>
        </p:nvSpPr>
        <p:spPr>
          <a:xfrm>
            <a:off x="4755261" y="2569814"/>
            <a:ext cx="338802" cy="209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126E8567-509C-F8BE-1E92-B587262EBF70}"/>
              </a:ext>
            </a:extLst>
          </p:cNvPr>
          <p:cNvSpPr/>
          <p:nvPr/>
        </p:nvSpPr>
        <p:spPr>
          <a:xfrm>
            <a:off x="4271347" y="4972727"/>
            <a:ext cx="338802" cy="209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074776B-8BA1-3015-F02F-2220FA905731}"/>
              </a:ext>
            </a:extLst>
          </p:cNvPr>
          <p:cNvSpPr txBox="1"/>
          <p:nvPr/>
        </p:nvSpPr>
        <p:spPr>
          <a:xfrm>
            <a:off x="4884677" y="1909825"/>
            <a:ext cx="6864887" cy="1904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Státní systémy</a:t>
            </a: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- netransparentní, politické, v konfliktu zájmů</a:t>
            </a: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- posiluje/konzervuje vliv nátlakových skupin a zvyšuje politizaci systému </a:t>
            </a: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	- řídí se krátkodobými </a:t>
            </a:r>
            <a:r>
              <a:rPr kumimoji="0" lang="cs-CZ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cíly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 (uspokojení potřeb)    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60373D9-397B-242E-B132-D0AF4290B3C9}"/>
              </a:ext>
            </a:extLst>
          </p:cNvPr>
          <p:cNvSpPr txBox="1"/>
          <p:nvPr/>
        </p:nvSpPr>
        <p:spPr>
          <a:xfrm>
            <a:off x="4591742" y="4167504"/>
            <a:ext cx="7248176" cy="16892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6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Tržní prostředí</a:t>
            </a:r>
          </a:p>
          <a:p>
            <a:pPr marL="3429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9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     + efektivní v případě soutěžního prostředí (soutěž PZS)</a:t>
            </a:r>
          </a:p>
          <a:p>
            <a:pPr marL="3429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9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     - bez soutěže a jako nástavba nad ceny stanovené vyhláškou=snížení výkonu (soutěž o PZS)</a:t>
            </a:r>
          </a:p>
          <a:p>
            <a:pPr marL="8001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 </a:t>
            </a: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36326EC0-2E30-A0ED-34F5-1A897B62B73B}"/>
              </a:ext>
            </a:extLst>
          </p:cNvPr>
          <p:cNvSpPr txBox="1"/>
          <p:nvPr/>
        </p:nvSpPr>
        <p:spPr>
          <a:xfrm>
            <a:off x="230099" y="5936078"/>
            <a:ext cx="11873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Zákonné nastavení = proti pravidlům efektivity, hospodárnosti ad.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800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+ řada dalších </a:t>
            </a:r>
            <a:r>
              <a:rPr lang="cs-CZ" altLang="ko-KR" sz="2800" b="1" dirty="0" err="1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neg</a:t>
            </a:r>
            <a:r>
              <a:rPr lang="cs-CZ" altLang="ko-KR" sz="2800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. důsledků…</a:t>
            </a:r>
            <a:endParaRPr kumimoji="0" lang="cs-CZ" altLang="ko-KR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7522097-5E78-D2CA-D25A-BE5195101EE2}"/>
              </a:ext>
            </a:extLst>
          </p:cNvPr>
          <p:cNvSpPr txBox="1">
            <a:spLocks/>
          </p:cNvSpPr>
          <p:nvPr/>
        </p:nvSpPr>
        <p:spPr>
          <a:xfrm>
            <a:off x="100489" y="261697"/>
            <a:ext cx="11649075" cy="792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ko-KR" sz="3600" dirty="0">
                <a:solidFill>
                  <a:srgbClr val="4472C4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Efektivita cenotvorby a distribuce prostředků </a:t>
            </a:r>
            <a:r>
              <a:rPr lang="cs-CZ" altLang="ko-KR" sz="3600" dirty="0" err="1">
                <a:solidFill>
                  <a:srgbClr val="4472C4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v.z.p</a:t>
            </a:r>
            <a:r>
              <a:rPr lang="cs-CZ" altLang="ko-KR" sz="3600" dirty="0">
                <a:solidFill>
                  <a:srgbClr val="4472C4"/>
                </a:solidFill>
                <a:latin typeface="Calibri" panose="020F0502020204030204"/>
                <a:ea typeface="맑은 고딕" panose="020B0503020000020004" pitchFamily="34" charset="-127"/>
                <a:cs typeface="+mn-cs"/>
              </a:rPr>
              <a:t>. 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4E26A2B7-12AE-DA01-9944-956EAE154466}"/>
              </a:ext>
            </a:extLst>
          </p:cNvPr>
          <p:cNvSpPr txBox="1"/>
          <p:nvPr/>
        </p:nvSpPr>
        <p:spPr>
          <a:xfrm>
            <a:off x="230099" y="1442791"/>
            <a:ext cx="409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Druhá a třetí úroveň řešení </a:t>
            </a:r>
          </a:p>
        </p:txBody>
      </p:sp>
    </p:spTree>
    <p:extLst>
      <p:ext uri="{BB962C8B-B14F-4D97-AF65-F5344CB8AC3E}">
        <p14:creationId xmlns:p14="http://schemas.microsoft.com/office/powerpoint/2010/main" val="204182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CABE3AAA-6A6D-62F2-E75E-3787131CBD22}"/>
              </a:ext>
            </a:extLst>
          </p:cNvPr>
          <p:cNvSpPr txBox="1"/>
          <p:nvPr/>
        </p:nvSpPr>
        <p:spPr>
          <a:xfrm>
            <a:off x="425824" y="609597"/>
            <a:ext cx="10103631" cy="13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cs-CZ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Další prvky vlivu na c</a:t>
            </a:r>
            <a:r>
              <a:rPr kumimoji="0" lang="en-US" altLang="ko-KR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elko</a:t>
            </a:r>
            <a:r>
              <a:rPr kumimoji="0" lang="cs-CZ" altLang="ko-KR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vé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výdaje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en-US" altLang="ko-KR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jejich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struktur</a:t>
            </a:r>
            <a:r>
              <a:rPr kumimoji="0" lang="cs-CZ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266700" y="2198362"/>
            <a:ext cx="6686550" cy="3917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rozsah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zákonného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nároku</a:t>
            </a:r>
            <a:r>
              <a:rPr kumimoji="0" lang="cs-CZ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 err="1"/>
              <a:t>schopnost</a:t>
            </a:r>
            <a:r>
              <a:rPr lang="en-US" altLang="ko-KR" sz="2400" dirty="0"/>
              <a:t> </a:t>
            </a:r>
            <a:r>
              <a:rPr lang="cs-CZ" altLang="ko-KR" sz="2400" dirty="0"/>
              <a:t>průběžné </a:t>
            </a:r>
            <a:r>
              <a:rPr lang="en-US" altLang="ko-KR" sz="2400" dirty="0" err="1"/>
              <a:t>restrukturalizace</a:t>
            </a:r>
            <a:r>
              <a:rPr lang="en-US" altLang="ko-KR" sz="2400" dirty="0"/>
              <a:t> </a:t>
            </a:r>
            <a:r>
              <a:rPr lang="en-US" altLang="ko-KR" sz="2400" dirty="0" err="1"/>
              <a:t>péče</a:t>
            </a:r>
            <a:endParaRPr lang="cs-CZ" altLang="ko-KR" sz="2400" dirty="0"/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400" dirty="0"/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využití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ambulantní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péče</a:t>
            </a:r>
            <a:r>
              <a:rPr kumimoji="0" lang="cs-CZ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řízení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péče</a:t>
            </a:r>
            <a:r>
              <a:rPr kumimoji="0" lang="cs-CZ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(snížení počtu kontaktů)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ko-KR" sz="2400" dirty="0"/>
              <a:t>ú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hradové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mechanismy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cs-CZ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tlačící na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efektivnější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organizac</a:t>
            </a:r>
            <a:r>
              <a:rPr kumimoji="0" lang="cs-CZ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ko-K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péče</a:t>
            </a:r>
            <a:r>
              <a:rPr kumimoji="0" lang="en-US" altLang="ko-K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</a:t>
            </a:r>
            <a:endParaRPr kumimoji="0" lang="en-US" altLang="ko-KR" sz="2400" b="0" i="1" u="none" strike="noStrike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</a:endParaRPr>
          </a:p>
        </p:txBody>
      </p:sp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46655397-871A-A7C2-D43E-608D3A48A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3123127"/>
            <a:ext cx="4788505" cy="1879488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FFA120-23F5-724A-858C-3CAC8F1D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</a:rPr>
              <a:t>Navržené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kroky</a:t>
            </a:r>
            <a:r>
              <a:rPr lang="cs-CZ" sz="3600" b="1" dirty="0">
                <a:solidFill>
                  <a:schemeClr val="accent1"/>
                </a:solidFill>
              </a:rPr>
              <a:t> řešení </a:t>
            </a:r>
            <a:r>
              <a:rPr lang="en-US" sz="3600" b="1" dirty="0">
                <a:solidFill>
                  <a:schemeClr val="accent1"/>
                </a:solidFill>
              </a:rPr>
              <a:t>: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39FFC53-BBCE-E1D7-2E6D-0B89BA79B6DE}"/>
              </a:ext>
            </a:extLst>
          </p:cNvPr>
          <p:cNvSpPr txBox="1"/>
          <p:nvPr/>
        </p:nvSpPr>
        <p:spPr>
          <a:xfrm>
            <a:off x="779957" y="2916273"/>
            <a:ext cx="7448525" cy="3690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2400" i="0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Systémová</a:t>
            </a:r>
            <a:r>
              <a:rPr kumimoji="0" lang="en-US" sz="2400" i="0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i="0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východiska</a:t>
            </a:r>
            <a:r>
              <a:rPr kumimoji="0" lang="en-US" sz="2400" i="0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:</a:t>
            </a:r>
          </a:p>
          <a:p>
            <a:pPr marL="57150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2400" b="1" i="0" u="sng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57150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	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ZP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není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nástrojem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st.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správy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ale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samosprávnou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organizací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plátců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pojistného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  <a:p>
            <a:pPr marL="57150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57150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	ZP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nefinancuje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zdravotnictví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ale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zajišťuje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služby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zboží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věcné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dávky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svým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pojištěncům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57150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571500"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ko-KR" sz="2000" dirty="0"/>
          </a:p>
        </p:txBody>
      </p:sp>
      <p:pic>
        <p:nvPicPr>
          <p:cNvPr id="6" name="Obrázek 5" descr="Obsah obrázku logo&#10;&#10;Popis byl vytvořen automaticky">
            <a:extLst>
              <a:ext uri="{FF2B5EF4-FFF2-40B4-BE49-F238E27FC236}">
                <a16:creationId xmlns:a16="http://schemas.microsoft.com/office/drawing/2014/main" id="{938D49B2-5985-C3B6-3014-C6662FC31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24" y="540736"/>
            <a:ext cx="4810874" cy="1888268"/>
          </a:xfrm>
          <a:prstGeom prst="rect">
            <a:avLst/>
          </a:prstGeom>
        </p:spPr>
      </p:pic>
      <p:pic>
        <p:nvPicPr>
          <p:cNvPr id="5" name="Picture 4" descr="Cluster s hvězdičkami v noci">
            <a:extLst>
              <a:ext uri="{FF2B5EF4-FFF2-40B4-BE49-F238E27FC236}">
                <a16:creationId xmlns:a16="http://schemas.microsoft.com/office/drawing/2014/main" id="{C0C11E10-C882-6F92-63A4-BAD7945AF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962" b="-1"/>
          <a:stretch/>
        </p:blipFill>
        <p:spPr>
          <a:xfrm>
            <a:off x="8228483" y="2961503"/>
            <a:ext cx="2728945" cy="31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558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75DBE9F64183478B8E921DD3C2D0C2" ma:contentTypeVersion="14" ma:contentTypeDescription="Create a new document." ma:contentTypeScope="" ma:versionID="1e1b6606b3f2551b15a557296babe02a">
  <xsd:schema xmlns:xsd="http://www.w3.org/2001/XMLSchema" xmlns:xs="http://www.w3.org/2001/XMLSchema" xmlns:p="http://schemas.microsoft.com/office/2006/metadata/properties" xmlns:ns3="e4c8dbd8-12cf-410c-b200-9c12aac1f7a3" xmlns:ns4="75a73444-3554-4ed8-bdb9-36d6fb862251" targetNamespace="http://schemas.microsoft.com/office/2006/metadata/properties" ma:root="true" ma:fieldsID="18073ef7f6344c4ffd2639152fe8ad36" ns3:_="" ns4:_="">
    <xsd:import namespace="e4c8dbd8-12cf-410c-b200-9c12aac1f7a3"/>
    <xsd:import namespace="75a73444-3554-4ed8-bdb9-36d6fb8622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8dbd8-12cf-410c-b200-9c12aac1f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73444-3554-4ed8-bdb9-36d6fb862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4c8dbd8-12cf-410c-b200-9c12aac1f7a3" xsi:nil="true"/>
  </documentManagement>
</p:properties>
</file>

<file path=customXml/itemProps1.xml><?xml version="1.0" encoding="utf-8"?>
<ds:datastoreItem xmlns:ds="http://schemas.openxmlformats.org/officeDocument/2006/customXml" ds:itemID="{A8AD6F73-2A13-498D-B7E5-D7340140AC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F223BD-77D6-45F6-896F-E4029AE82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8dbd8-12cf-410c-b200-9c12aac1f7a3"/>
    <ds:schemaRef ds:uri="75a73444-3554-4ed8-bdb9-36d6fb862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B5506F-A006-42F6-A77C-A0C60E16CE05}">
  <ds:schemaRefs>
    <ds:schemaRef ds:uri="http://purl.org/dc/terms/"/>
    <ds:schemaRef ds:uri="http://purl.org/dc/dcmitype/"/>
    <ds:schemaRef ds:uri="75a73444-3554-4ed8-bdb9-36d6fb862251"/>
    <ds:schemaRef ds:uri="http://purl.org/dc/elements/1.1/"/>
    <ds:schemaRef ds:uri="http://schemas.microsoft.com/office/2006/documentManagement/types"/>
    <ds:schemaRef ds:uri="e4c8dbd8-12cf-410c-b200-9c12aac1f7a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86142</TotalTime>
  <Words>616</Words>
  <Application>Microsoft Office PowerPoint</Application>
  <PresentationFormat>Širokoúhlá obrazovka</PresentationFormat>
  <Paragraphs>110</Paragraphs>
  <Slides>14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Technika-Book</vt:lpstr>
      <vt:lpstr>Wingdings</vt:lpstr>
      <vt:lpstr>Motiv Office</vt:lpstr>
      <vt:lpstr>1_Motiv Office</vt:lpstr>
      <vt:lpstr>2_Motiv Office</vt:lpstr>
      <vt:lpstr>NHÚ 22.11.2023 Praha </vt:lpstr>
      <vt:lpstr>Indikátor kvality řízení …? </vt:lpstr>
      <vt:lpstr>Prezentace aplikace PowerPoint</vt:lpstr>
      <vt:lpstr>Efektivita cenotvorby a distribuce prostředků v.z.p. ?</vt:lpstr>
      <vt:lpstr>Základní pravidla nakládání s veřejnými prostředky  Princip 3e   - účelnost  - efektivita  - hospodárnost   Veřejné zakázky:   - transparentnost   - rovné zacházení </vt:lpstr>
      <vt:lpstr>Prezentace aplikace PowerPoint</vt:lpstr>
      <vt:lpstr>Prezentace aplikace PowerPoint</vt:lpstr>
      <vt:lpstr>Prezentace aplikace PowerPoint</vt:lpstr>
      <vt:lpstr>Navržené kroky řešení 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 Wagner</dc:creator>
  <cp:lastModifiedBy>Švec Ladislav</cp:lastModifiedBy>
  <cp:revision>56</cp:revision>
  <cp:lastPrinted>2023-03-21T12:03:10Z</cp:lastPrinted>
  <dcterms:created xsi:type="dcterms:W3CDTF">2020-07-13T08:42:52Z</dcterms:created>
  <dcterms:modified xsi:type="dcterms:W3CDTF">2023-11-21T15:38:33Z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0x0101002675DBE9F64183478B8E921DD3C2D0C2</vt:lpwstr>
  </property>
  <property fmtid="{D5CDD505-2E9C-101B-9397-08002B2CF9AE}" pid="3" name="MediaServiceImageTags">
    <vt:lpwstr/>
  </property>
</Properties>
</file>