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4FFD0-7845-BD84-0FE1-86B9F7884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7D2B62-A0F4-D25C-DE86-7CAC6F5C1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E08FFB-6C48-B1E4-44B4-DC500BDD3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B9A6-67C8-43BA-8C50-DD05C20CDE11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958530-85FC-3544-91DD-E034552A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0B5A09-E55A-D2C9-49AA-A44BBB3F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E6EF-4F8A-42A8-8054-1E28306FE2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28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3A5DC-FD64-1654-C3F5-05F8DF5CE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B63B3F7-2EE6-9B0E-F81D-F9F0C3D88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44EB82-DFF7-EBA6-674C-18EBFF511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B9A6-67C8-43BA-8C50-DD05C20CDE11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60315-FCC6-A054-34C3-2BF1154CD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4312B9-EBDC-5691-BB5C-C377C102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E6EF-4F8A-42A8-8054-1E28306FE2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45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C0970E7-CAA6-B5CA-0DF0-CE23F6A3E6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9EBD1C-E898-7EB7-2BB9-D87AC4719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6326E0-9B8C-CDFC-FC5F-EC478E85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B9A6-67C8-43BA-8C50-DD05C20CDE11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6C1380-4DED-1425-59AD-EB6111B31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CB6CD5-4D4F-3F56-FAAE-4732DEB19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E6EF-4F8A-42A8-8054-1E28306FE2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63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95A9F-EFDC-C364-A1F7-16F6F50B1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BEFF7E-8D68-A173-EF8D-87859AAC4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E64E54-26E4-EB94-6D7F-1B365EC83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B9A6-67C8-43BA-8C50-DD05C20CDE11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D7A3C6-97FD-C5E2-4EB2-5D8765B3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D81B84-1C55-D679-3980-215DED34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E6EF-4F8A-42A8-8054-1E28306FE2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67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0AD51-63E4-2B55-7715-728354C1D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A69F17-B40E-A57C-7DBD-2CFC4796F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DC0AD6-FE77-FBA9-46D2-36120471F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B9A6-67C8-43BA-8C50-DD05C20CDE11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887C02-1A99-13B7-2D04-64B2BF9B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763299-0F67-8F62-A816-172341740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E6EF-4F8A-42A8-8054-1E28306FE2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74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0636F8-FE62-663C-0D88-34547B202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5CCDE8-1D02-8491-C52C-D8B6B7669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58440A-D162-70AA-DF0B-3454D0F9E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7B7044-4CB6-916A-D211-BC41A065C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B9A6-67C8-43BA-8C50-DD05C20CDE11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21B004-2B5F-46E3-6AC6-14B4E8EDC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921DF2-37DD-B1F5-7EF5-8BDA78B71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E6EF-4F8A-42A8-8054-1E28306FE2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19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210A91-F905-E801-C244-61700B6AF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B82E6B-0D23-B203-A9BD-1D2FA9A5D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2E1481-5DA3-4C54-5281-F4CB283FD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03AC097-5411-BFF6-3CFC-4ABABA050D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49603DB-D6AE-BDA3-0BCA-E90DAB2A4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2452AEC-8535-EDE4-45A0-64295FA47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B9A6-67C8-43BA-8C50-DD05C20CDE11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9C76B78-3954-F9A9-9C41-4228B3BE8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B08583E-10A5-8D11-F18D-C265533F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E6EF-4F8A-42A8-8054-1E28306FE2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42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BFE159-C76F-76F0-824A-FEFE2A477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FB38B7B-EFF2-71FF-E345-DF6CE32F9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B9A6-67C8-43BA-8C50-DD05C20CDE11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3539CC-4FF6-F2A5-A9E4-346DDB008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8CB516-FB51-4033-1286-35DB208FE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E6EF-4F8A-42A8-8054-1E28306FE2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38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F0954D-B1C0-7860-9C07-17005ACB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B9A6-67C8-43BA-8C50-DD05C20CDE11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68B05FE-1B0B-035E-41DA-B4BB3C89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0571236-327A-89A4-EF4E-AA7B8C5A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E6EF-4F8A-42A8-8054-1E28306FE2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68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33D0A-9B24-0426-2802-406EDD2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C76FD0-BEF9-2679-2FEF-78AF3CAB9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005E0E-5D17-DB52-3695-C4E1435C0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673E85-C175-535F-D457-58A23C873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B9A6-67C8-43BA-8C50-DD05C20CDE11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D55107-0C4C-E725-8766-41D04CE02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E5B929-DAC6-9980-458D-5608CF57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E6EF-4F8A-42A8-8054-1E28306FE2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55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EF4E2-87AF-DA5D-0EE5-4A5211D52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C0C25E1-5BFB-BC5F-0192-216249AF2B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183E89-078F-8CC5-1F6B-126B19223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603C66-F4B8-E387-3E7D-577EAF04D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B9A6-67C8-43BA-8C50-DD05C20CDE11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9D31F7-5610-49C8-12FF-269F9A0C0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CA8B47-7BCC-9818-72AE-94B555A3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E6EF-4F8A-42A8-8054-1E28306FE2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38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D92E987-41B2-A916-C800-748C1A7D5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AE3260-8118-65A1-B310-AA72C71F2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9F7381-D9F5-8868-9C3D-5F3C80BC3E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1B9A6-67C8-43BA-8C50-DD05C20CDE11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B79000-5CB7-7E5C-D59B-F05B4CC76D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038D7F-E8C2-23C4-E6A8-D4F2C1A96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FE6EF-4F8A-42A8-8054-1E28306FE2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75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77672D-DA42-8A74-08EF-29F1B7783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8310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Struktura a organizace </a:t>
            </a:r>
            <a:br>
              <a:rPr lang="cs-CZ" b="1" dirty="0"/>
            </a:br>
            <a:r>
              <a:rPr lang="cs-CZ" b="1" dirty="0"/>
              <a:t>zdravotní péče:</a:t>
            </a:r>
            <a:br>
              <a:rPr lang="cs-CZ" b="1" dirty="0"/>
            </a:br>
            <a:br>
              <a:rPr lang="cs-CZ" b="1" dirty="0"/>
            </a:br>
            <a:r>
              <a:rPr lang="cs-CZ" sz="3200" b="1" i="1" dirty="0"/>
              <a:t>Najdeme odvahu, když jsme ji nenašli 30 let?</a:t>
            </a:r>
            <a:endParaRPr lang="cs-CZ" sz="4400" b="1" i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B539B5-3F6D-712D-EF73-FF9B906CC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742" y="5076275"/>
            <a:ext cx="9144000" cy="1655762"/>
          </a:xfrm>
        </p:spPr>
        <p:txBody>
          <a:bodyPr>
            <a:normAutofit/>
          </a:bodyPr>
          <a:lstStyle/>
          <a:p>
            <a:r>
              <a:rPr lang="cs-CZ" sz="4800" dirty="0"/>
              <a:t>Josef VESELKA</a:t>
            </a:r>
          </a:p>
        </p:txBody>
      </p:sp>
    </p:spTree>
    <p:extLst>
      <p:ext uri="{BB962C8B-B14F-4D97-AF65-F5344CB8AC3E}">
        <p14:creationId xmlns:p14="http://schemas.microsoft.com/office/powerpoint/2010/main" val="216515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DB7024-188F-24CF-5B30-4A926C630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řečník? Jaké má limitace?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6E3BEF-398D-C194-FD65-D46022D09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Kardiolog, pracoval 34 let ve fakultních nemocnicích (život ve velkých, státních nemocnicích).</a:t>
            </a:r>
          </a:p>
          <a:p>
            <a:r>
              <a:rPr lang="cs-CZ" dirty="0"/>
              <a:t>20 let vedl KC ve FNM (život s lékaři).</a:t>
            </a:r>
          </a:p>
          <a:p>
            <a:r>
              <a:rPr lang="cs-CZ" dirty="0"/>
              <a:t>Od roku 2007 je profesorem (život s akademiky).</a:t>
            </a:r>
          </a:p>
          <a:p>
            <a:r>
              <a:rPr lang="cs-CZ" dirty="0"/>
              <a:t>Založil a vedl NF Neuron (život s vědci).</a:t>
            </a:r>
          </a:p>
          <a:p>
            <a:r>
              <a:rPr lang="cs-CZ" dirty="0"/>
              <a:t>Posledních 10 let píše komentáře a sloupky do novin, píše beletrii (život s médii a literaturou).</a:t>
            </a:r>
          </a:p>
          <a:p>
            <a:endParaRPr lang="cs-CZ" dirty="0"/>
          </a:p>
          <a:p>
            <a:r>
              <a:rPr lang="cs-CZ" dirty="0"/>
              <a:t>Žije ve své akademické / fakultní bublině velkých nemocnic.</a:t>
            </a:r>
          </a:p>
          <a:p>
            <a:r>
              <a:rPr lang="cs-CZ" dirty="0"/>
              <a:t>Fokus na kardiologii.</a:t>
            </a:r>
          </a:p>
          <a:p>
            <a:r>
              <a:rPr lang="cs-CZ" dirty="0"/>
              <a:t>Je mu 58 let – generační nepochopení mladých lékařů.</a:t>
            </a:r>
          </a:p>
          <a:p>
            <a:r>
              <a:rPr lang="cs-CZ" dirty="0"/>
              <a:t>Nerozumí organizaci zdravotnictví, ale vzhledem k věku má pocit, že se ke všemu může vyjadřovat.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45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F8BAA-B18D-9DAF-90D4-09B07E65D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dotazy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F65ECF-BC3B-3C24-C69A-647A0D4D8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0147"/>
            <a:ext cx="10515600" cy="4351338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Jaké jsou </a:t>
            </a:r>
            <a:r>
              <a:rPr lang="cs-CZ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příčiny relativního nedostatku zdravotníků </a:t>
            </a:r>
            <a:r>
              <a:rPr lang="cs-CZ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v našem zdravotnictví a proč se v našich nemocnicích tolik slouží?</a:t>
            </a:r>
            <a:endParaRPr lang="cs-CZ" b="0" i="0" dirty="0">
              <a:solidFill>
                <a:srgbClr val="202020"/>
              </a:solidFill>
              <a:effectLst/>
              <a:latin typeface="Helvetica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Jaké změny by prospěly</a:t>
            </a:r>
            <a:r>
              <a:rPr lang="cs-CZ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struktuře naší nemocniční sítě a vnitřní organizaci práce v nemocnicích?</a:t>
            </a:r>
            <a:endParaRPr lang="cs-CZ" b="0" i="0" dirty="0">
              <a:solidFill>
                <a:srgbClr val="202020"/>
              </a:solidFill>
              <a:effectLst/>
              <a:latin typeface="Helvetica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Jaká je u nás </a:t>
            </a:r>
            <a:r>
              <a:rPr lang="cs-CZ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návaznost péče </a:t>
            </a:r>
            <a:r>
              <a:rPr lang="cs-CZ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mezi jejími jednotlivými úrovněmi a co by se dalo dělat lépe?</a:t>
            </a:r>
            <a:endParaRPr lang="cs-CZ" b="0" i="0" dirty="0">
              <a:solidFill>
                <a:srgbClr val="202020"/>
              </a:solidFill>
              <a:effectLst/>
              <a:latin typeface="Helvetica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Jak by měly změny probíhat </a:t>
            </a:r>
            <a:r>
              <a:rPr lang="cs-CZ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a kdo by se na nich měl podílet?</a:t>
            </a:r>
            <a:endParaRPr lang="cs-CZ" b="0" i="0" dirty="0">
              <a:solidFill>
                <a:srgbClr val="202020"/>
              </a:solidFill>
              <a:effectLst/>
              <a:latin typeface="Helvetica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924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9590E1-B595-BD2A-5B9D-EEEA5898C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Jaké jsou </a:t>
            </a:r>
            <a:r>
              <a:rPr lang="cs-CZ" sz="32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příčiny relativního nedostatku zdravotníků </a:t>
            </a:r>
            <a:r>
              <a:rPr lang="cs-CZ" sz="32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v našem zdravotnictví a proč se v našich nemocnicích tolik slouží?</a:t>
            </a:r>
            <a:br>
              <a:rPr lang="cs-CZ" sz="3200" b="0" i="0" dirty="0">
                <a:solidFill>
                  <a:srgbClr val="202020"/>
                </a:solidFill>
                <a:effectLst/>
                <a:latin typeface="Helvetica" panose="020B0604020202020204" pitchFamily="34" charset="0"/>
              </a:rPr>
            </a:b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762F19-20B0-C207-6DFB-C1BCD6C6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910" y="1825625"/>
            <a:ext cx="5094514" cy="490174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Zdravotníci chybí všude v rozvinutém světě. Sestry a ošetřovatelky/pečovatelky jsou žádané všude.</a:t>
            </a:r>
          </a:p>
          <a:p>
            <a:r>
              <a:rPr lang="cs-CZ" dirty="0"/>
              <a:t>Lékařů nemáme relativně nedostatek (srovnání s Evropou).</a:t>
            </a:r>
          </a:p>
          <a:p>
            <a:pPr lvl="1"/>
            <a:r>
              <a:rPr lang="cs-CZ" dirty="0"/>
              <a:t>Nejsou adekvátně </a:t>
            </a:r>
            <a:r>
              <a:rPr lang="cs-CZ" b="1" dirty="0"/>
              <a:t>rozmístěni</a:t>
            </a:r>
            <a:r>
              <a:rPr lang="cs-CZ" dirty="0"/>
              <a:t> ani geograficky, ani oborově.</a:t>
            </a:r>
          </a:p>
          <a:p>
            <a:pPr lvl="1"/>
            <a:r>
              <a:rPr lang="cs-CZ" dirty="0"/>
              <a:t>Stát to neřeší, </a:t>
            </a:r>
            <a:r>
              <a:rPr lang="cs-CZ" b="1" dirty="0"/>
              <a:t>trh vytváří pojišťovna </a:t>
            </a:r>
            <a:r>
              <a:rPr lang="cs-CZ" dirty="0"/>
              <a:t>určující smlouvy a </a:t>
            </a:r>
            <a:r>
              <a:rPr lang="cs-CZ" dirty="0" err="1"/>
              <a:t>odb.společnosti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Ve velkých nemocnicích je mnoho </a:t>
            </a:r>
            <a:r>
              <a:rPr lang="cs-CZ" b="1" dirty="0"/>
              <a:t>neefektivně</a:t>
            </a:r>
            <a:r>
              <a:rPr lang="cs-CZ" dirty="0"/>
              <a:t> pracujících lékařů.</a:t>
            </a:r>
          </a:p>
          <a:p>
            <a:pPr lvl="1"/>
            <a:r>
              <a:rPr lang="cs-CZ" b="1" dirty="0"/>
              <a:t>Služby</a:t>
            </a:r>
            <a:r>
              <a:rPr lang="cs-CZ" dirty="0"/>
              <a:t> a jejich organizace jsou reliktem minulosti, pro lékaře znamenají </a:t>
            </a:r>
            <a:r>
              <a:rPr lang="cs-CZ" b="1" dirty="0"/>
              <a:t>50% výdělku.</a:t>
            </a:r>
          </a:p>
          <a:p>
            <a:pPr lvl="1"/>
            <a:r>
              <a:rPr lang="cs-CZ" b="1" dirty="0"/>
              <a:t>Ambulantní </a:t>
            </a:r>
            <a:r>
              <a:rPr lang="cs-CZ" dirty="0"/>
              <a:t>lékaři dělají často to, </a:t>
            </a:r>
            <a:r>
              <a:rPr lang="cs-CZ" b="1" dirty="0"/>
              <a:t>co je placeno,</a:t>
            </a:r>
            <a:r>
              <a:rPr lang="cs-CZ" dirty="0"/>
              <a:t> nikoliv to, co je třeba. Jsou neefektivní.</a:t>
            </a:r>
          </a:p>
          <a:p>
            <a:pPr lvl="1"/>
            <a:endParaRPr lang="cs-CZ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93748F4-A73E-613D-C012-31B5D7FAC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586" y="1426970"/>
            <a:ext cx="6254581" cy="503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Šipka: doprava 4">
            <a:extLst>
              <a:ext uri="{FF2B5EF4-FFF2-40B4-BE49-F238E27FC236}">
                <a16:creationId xmlns:a16="http://schemas.microsoft.com/office/drawing/2014/main" id="{068CD455-4767-411E-2F6E-6DF30FBB9CD3}"/>
              </a:ext>
            </a:extLst>
          </p:cNvPr>
          <p:cNvSpPr/>
          <p:nvPr/>
        </p:nvSpPr>
        <p:spPr>
          <a:xfrm rot="5400000">
            <a:off x="8059316" y="2812215"/>
            <a:ext cx="760445" cy="100770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48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C04D2-FBFB-5351-B931-1D4682468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688"/>
            <a:ext cx="10515600" cy="1325563"/>
          </a:xfrm>
        </p:spPr>
        <p:txBody>
          <a:bodyPr>
            <a:noAutofit/>
          </a:bodyPr>
          <a:lstStyle/>
          <a:p>
            <a:r>
              <a:rPr lang="cs-CZ" sz="32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Jaké změny by prospěly</a:t>
            </a:r>
            <a:r>
              <a:rPr lang="cs-CZ" sz="32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 struktuře naší nemocniční sítě a vnitřní organizaci práce v nemocnicích?</a:t>
            </a:r>
            <a:br>
              <a:rPr lang="cs-CZ" sz="3200" b="0" i="0" dirty="0">
                <a:solidFill>
                  <a:srgbClr val="202020"/>
                </a:solidFill>
                <a:effectLst/>
                <a:latin typeface="Helvetica" panose="020B0604020202020204" pitchFamily="34" charset="0"/>
              </a:rPr>
            </a:b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316AE5-73EC-3B34-1269-0E79833C7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cs-CZ" dirty="0"/>
              <a:t>Snížení počtu malých nemocnic a jejich přeměna na </a:t>
            </a:r>
            <a:r>
              <a:rPr lang="cs-CZ" b="1" dirty="0"/>
              <a:t>geriatrie</a:t>
            </a:r>
            <a:r>
              <a:rPr lang="cs-CZ" dirty="0"/>
              <a:t> a následnou péči.</a:t>
            </a:r>
          </a:p>
          <a:p>
            <a:r>
              <a:rPr lang="cs-CZ" b="1" dirty="0"/>
              <a:t>Zmenšení páteřní sítě </a:t>
            </a:r>
            <a:r>
              <a:rPr lang="cs-CZ" dirty="0"/>
              <a:t>na fakultní a krajské nemocnice; ostatní privatizovat.</a:t>
            </a:r>
          </a:p>
          <a:p>
            <a:r>
              <a:rPr lang="cs-CZ" b="1" dirty="0"/>
              <a:t>Racionalizovat</a:t>
            </a:r>
            <a:r>
              <a:rPr lang="cs-CZ" dirty="0"/>
              <a:t> péči v Praze (5 kardiochirurgií, 7 kardiologií s </a:t>
            </a:r>
            <a:r>
              <a:rPr lang="cs-CZ" dirty="0" err="1"/>
              <a:t>příslužbou</a:t>
            </a:r>
            <a:r>
              <a:rPr lang="cs-CZ" dirty="0"/>
              <a:t> 24/7).</a:t>
            </a:r>
          </a:p>
          <a:p>
            <a:r>
              <a:rPr lang="cs-CZ" dirty="0"/>
              <a:t>Zbavit lékaře </a:t>
            </a:r>
            <a:r>
              <a:rPr lang="cs-CZ" b="1" dirty="0"/>
              <a:t>administrativní práce</a:t>
            </a:r>
            <a:r>
              <a:rPr lang="cs-CZ" dirty="0"/>
              <a:t>, zvýšit počet ošetřovatelek.</a:t>
            </a:r>
          </a:p>
          <a:p>
            <a:r>
              <a:rPr lang="cs-CZ" dirty="0"/>
              <a:t>Každý má dělat to, na co se vyškolil – má vzdělání.</a:t>
            </a:r>
          </a:p>
        </p:txBody>
      </p:sp>
    </p:spTree>
    <p:extLst>
      <p:ext uri="{BB962C8B-B14F-4D97-AF65-F5344CB8AC3E}">
        <p14:creationId xmlns:p14="http://schemas.microsoft.com/office/powerpoint/2010/main" val="291480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61BABA-D3AB-6ACA-CFC3-E78C876F3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Jaká je u nás </a:t>
            </a:r>
            <a:r>
              <a:rPr lang="cs-CZ" sz="36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návaznost péče </a:t>
            </a:r>
            <a:r>
              <a:rPr lang="cs-CZ" sz="36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mezi jejími jednotlivými úrovněmi a co by se dalo dělat lépe?</a:t>
            </a:r>
            <a:br>
              <a:rPr lang="cs-CZ" b="0" i="0" dirty="0">
                <a:solidFill>
                  <a:srgbClr val="202020"/>
                </a:solidFill>
                <a:effectLst/>
                <a:latin typeface="Helvetica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0653D0-5E28-7257-530A-57EE89BA6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Dobrá.</a:t>
            </a:r>
          </a:p>
          <a:p>
            <a:r>
              <a:rPr lang="cs-CZ" dirty="0"/>
              <a:t>Překlady pacientů bez povinnosti předchozí dohody.</a:t>
            </a:r>
          </a:p>
          <a:p>
            <a:r>
              <a:rPr lang="cs-CZ" dirty="0"/>
              <a:t>Některé nemocnice / kliniky nepřijímají akutní pacienty a ti „putují terénem“.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34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0D5B7C-DDE9-A870-59C9-32BB3A1E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Jak by měly změny probíhat </a:t>
            </a:r>
            <a:r>
              <a:rPr lang="cs-CZ" b="0" i="0" dirty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a kdo by se na nich měl podílet?</a:t>
            </a:r>
            <a:br>
              <a:rPr lang="cs-CZ" b="0" i="0" dirty="0">
                <a:solidFill>
                  <a:srgbClr val="202020"/>
                </a:solidFill>
                <a:effectLst/>
                <a:latin typeface="Helvetica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4B7935-40F3-2D82-AEA7-53A345CC5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514" y="2394792"/>
            <a:ext cx="10515600" cy="4351338"/>
          </a:xfrm>
        </p:spPr>
        <p:txBody>
          <a:bodyPr/>
          <a:lstStyle/>
          <a:p>
            <a:r>
              <a:rPr lang="cs-CZ" b="1" dirty="0"/>
              <a:t>Premiér vlády ČR </a:t>
            </a:r>
            <a:r>
              <a:rPr lang="cs-CZ" dirty="0"/>
              <a:t>– nikdo jiný není a nebude schopen změny prosadit.</a:t>
            </a:r>
          </a:p>
          <a:p>
            <a:r>
              <a:rPr lang="cs-CZ" dirty="0"/>
              <a:t>Hluboká reforma zdravotnictví by musela být </a:t>
            </a:r>
            <a:r>
              <a:rPr lang="cs-CZ" b="1" dirty="0"/>
              <a:t>prioritou vlády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Změny by měly zasáhnout pregraduální výuku (předměty stále stejné 50 let), postgraduální výuku (atomizace medicíny na malé obory sloužící k vytvoření „klubů“, povinné dodržování programů tréninku), podpora </a:t>
            </a:r>
            <a:r>
              <a:rPr lang="cs-CZ" dirty="0" err="1"/>
              <a:t>GPs</a:t>
            </a:r>
            <a:r>
              <a:rPr lang="cs-CZ" dirty="0"/>
              <a:t>, benefity pro ambulance v „</a:t>
            </a:r>
            <a:r>
              <a:rPr lang="cs-CZ" dirty="0" err="1"/>
              <a:t>low-people</a:t>
            </a:r>
            <a:r>
              <a:rPr lang="cs-CZ" dirty="0"/>
              <a:t> </a:t>
            </a:r>
            <a:r>
              <a:rPr lang="cs-CZ" dirty="0" err="1"/>
              <a:t>areas</a:t>
            </a:r>
            <a:r>
              <a:rPr lang="cs-CZ" dirty="0"/>
              <a:t>“, snížení počtu malých nemocnic, posílení geriatrie, privatizace malých a středních nemocnic, reorganizace velkých nemocnic, zavedení tržních principů do zdravotních pojišťoven.</a:t>
            </a:r>
          </a:p>
        </p:txBody>
      </p:sp>
    </p:spTree>
    <p:extLst>
      <p:ext uri="{BB962C8B-B14F-4D97-AF65-F5344CB8AC3E}">
        <p14:creationId xmlns:p14="http://schemas.microsoft.com/office/powerpoint/2010/main" val="4146590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CE7BF-B057-4551-E998-02BF6C66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Najdeme odvahu, když jsme ji nenašli 30 let?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DE14BE-28B8-6D11-99B2-4D3E202B3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Vsadíme na individuální pojetí a rozhodování (pacientů i zdravotníků) nebo podpoříme velký stát a tím větší moc politiků a pojišťoven?</a:t>
            </a:r>
          </a:p>
          <a:p>
            <a:r>
              <a:rPr lang="cs-CZ" dirty="0"/>
              <a:t>Je každý zodpovědný sám za sebe nebo je zodpovědný stát?</a:t>
            </a:r>
          </a:p>
          <a:p>
            <a:r>
              <a:rPr lang="cs-CZ" dirty="0"/>
              <a:t>Chceme kapitalistické nebo socialistické zdravotnictví?</a:t>
            </a:r>
          </a:p>
          <a:p>
            <a:endParaRPr lang="cs-CZ" dirty="0"/>
          </a:p>
          <a:p>
            <a:r>
              <a:rPr lang="cs-CZ" dirty="0"/>
              <a:t>Jsme schopni rušit nemocnice a měnit strukturu organizace zdravotní péče? Centralizovat zdravotníky, péči, pacienty – totéž ve službách, nejen ve dne?</a:t>
            </a:r>
          </a:p>
          <a:p>
            <a:r>
              <a:rPr lang="cs-CZ" dirty="0"/>
              <a:t>Dokážeme se zbavit manažerů provádějících iracionální a superdrahé projekty?</a:t>
            </a:r>
          </a:p>
          <a:p>
            <a:r>
              <a:rPr lang="cs-CZ" dirty="0"/>
              <a:t>Umíme sjednotit postgraduální vzdělávání a zrušit vzniklé </a:t>
            </a:r>
            <a:r>
              <a:rPr lang="cs-CZ" dirty="0" err="1"/>
              <a:t>miniobory</a:t>
            </a:r>
            <a:r>
              <a:rPr lang="cs-CZ" dirty="0"/>
              <a:t>?</a:t>
            </a:r>
          </a:p>
          <a:p>
            <a:r>
              <a:rPr lang="cs-CZ" dirty="0"/>
              <a:t>Jsme schopni zavést </a:t>
            </a:r>
            <a:r>
              <a:rPr lang="cs-CZ" dirty="0" err="1"/>
              <a:t>ranking</a:t>
            </a:r>
            <a:r>
              <a:rPr lang="cs-CZ" dirty="0"/>
              <a:t> nemocnic / pracovišť, komerční připojištění, výběr lékaře – operatéra?</a:t>
            </a:r>
          </a:p>
          <a:p>
            <a:r>
              <a:rPr lang="cs-CZ" dirty="0"/>
              <a:t>Mohli bychom zprivatizovat nemocnice, zavést připojištění a definovat dražší péči pro „privátní pacienty“?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7D86992-4984-7E55-CD62-B07A777BEC5A}"/>
              </a:ext>
            </a:extLst>
          </p:cNvPr>
          <p:cNvSpPr/>
          <p:nvPr/>
        </p:nvSpPr>
        <p:spPr>
          <a:xfrm>
            <a:off x="1110343" y="1912776"/>
            <a:ext cx="10077061" cy="15955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36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190B58-F2A0-0B48-2AE0-767301B99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5852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Pokud na jakoukoliv z položených otázek odpovíme ANO, bude to velký pokrok!</a:t>
            </a:r>
          </a:p>
        </p:txBody>
      </p:sp>
    </p:spTree>
    <p:extLst>
      <p:ext uri="{BB962C8B-B14F-4D97-AF65-F5344CB8AC3E}">
        <p14:creationId xmlns:p14="http://schemas.microsoft.com/office/powerpoint/2010/main" val="17448486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679</Words>
  <Application>Microsoft Office PowerPoint</Application>
  <PresentationFormat>Širokoúhlá obrazovka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arial</vt:lpstr>
      <vt:lpstr>Calibri</vt:lpstr>
      <vt:lpstr>Calibri Light</vt:lpstr>
      <vt:lpstr>Helvetica</vt:lpstr>
      <vt:lpstr>Motiv Office</vt:lpstr>
      <vt:lpstr>Struktura a organizace  zdravotní péče:  Najdeme odvahu, když jsme ji nenašli 30 let?</vt:lpstr>
      <vt:lpstr>Kdo je řečník? Jaké má limitace?</vt:lpstr>
      <vt:lpstr>Základní dotazy</vt:lpstr>
      <vt:lpstr>Jaké jsou příčiny relativního nedostatku zdravotníků v našem zdravotnictví a proč se v našich nemocnicích tolik slouží? </vt:lpstr>
      <vt:lpstr>Jaké změny by prospěly struktuře naší nemocniční sítě a vnitřní organizaci práce v nemocnicích? </vt:lpstr>
      <vt:lpstr>Jaká je u nás návaznost péče mezi jejími jednotlivými úrovněmi a co by se dalo dělat lépe? </vt:lpstr>
      <vt:lpstr>Jak by měly změny probíhat a kdo by se na nich měl podílet? </vt:lpstr>
      <vt:lpstr>Najdeme odvahu, když jsme ji nenašli 30 let?</vt:lpstr>
      <vt:lpstr>Pokud na jakoukoliv z položených otázek odpovíme ANO, bude to velký pokrok!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a organizace zdravotní péče</dc:title>
  <dc:creator>Josef Veselka</dc:creator>
  <cp:lastModifiedBy>Josef Veselka</cp:lastModifiedBy>
  <cp:revision>9</cp:revision>
  <dcterms:created xsi:type="dcterms:W3CDTF">2023-10-02T10:40:16Z</dcterms:created>
  <dcterms:modified xsi:type="dcterms:W3CDTF">2023-10-18T08:17:09Z</dcterms:modified>
</cp:coreProperties>
</file>