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54FFF-9AF9-4FD0-94C4-EA453C439230}" v="6" dt="2023-10-18T07:11:18.846"/>
    <p1510:client id="{865D7DAD-4EF7-49F6-ACA7-7A4D2D988394}" v="3" dt="2023-10-18T07:22:45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4D982-C13D-2D77-7BD3-B9158A6BC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17EA96-3514-0EDB-A3CE-5F87B1B47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A2348B-714E-2862-4978-8FB867C5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9B471-1EAB-AC58-8CF9-372BCCF8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73F395-55C7-BC2E-7268-0BE64E84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35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ECF9B-7EF6-2437-BE53-8B02E001C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98296E-EBC8-F00E-28AA-443540B71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22E91C-5347-93E9-0A36-87BF8B66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9CFB92-AE0A-C083-6E6B-EF41E5BE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DA0CFD-2FD4-FE0D-CF08-FD64229B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0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012E90-30AE-F457-3DB2-0A3E1A717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C6C2F2-474B-FB91-B708-D6061F4BB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81BAB1-4488-CA10-4FC4-A977A5ED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49D00F-4439-49BE-5A3C-EB7C81DF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FE1E31-F62A-D443-4977-73A11F62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89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2BD4E-0809-5A9D-B1D9-7EDD54220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3D22B-090A-77E2-64D3-D8D5B58C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735DC6-BA50-CB8F-3611-6E300C53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B439D6-0F27-7636-B0CB-39AF855B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4EC655-618D-FDF8-42C2-9EEA1199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64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530C9-090C-C1BF-D504-F447EB4C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56CDC2-47BC-2618-538D-18D685B85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6FD077-F494-2823-3382-704A26E4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942BD-E36F-02B7-A8D0-14AE768E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62485-7F7B-0E50-EB0B-82EBFF4D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0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B6692-7074-F8E1-9901-5DCFAA77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C2375-0F0D-ADB9-A221-9692F03FE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B571F2-2B29-4174-1874-F2DB1D58A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BC4541-0F96-14AE-9C0D-EF5D0D38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3AA2B0-C0D5-5569-291E-B2AB0127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728B1D-A6FA-493D-4C34-03FE7F138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65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96E77-78FA-79A4-F281-EFE120BA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71656A-F217-D48B-4619-F7505F331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58031A-F135-7CFF-C490-5C13B182C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938A88-1CE3-C21C-AFB8-47694F8B5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E38098-27BD-3971-368B-AA3D8818F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532744-A1AA-3939-151E-36FE6936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C88617-FE3B-FD22-BA6C-85C34E37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33A79B-1280-2C65-0E98-16FEBEFD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1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9B775-72A5-A7F7-18B2-48FCA498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516F18-9EC6-7310-6A8C-A6C614B8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8FFEFC-823B-6C74-E679-A4B97EAA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B02B29-8BEE-7BDB-BFDE-ABB7193E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58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39546C-5DCF-DA26-99D0-EE30F41D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A55E9C-BB5A-4A89-B510-FDD49460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CF4F5B-74A3-2673-1D11-29C5F7C9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71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BFBAE-DE99-F9CB-E531-95FBA0713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367B4-42FC-9623-BF76-AD3DA7110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664505-5FBE-437D-6394-01AE1890F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1B4CB9-A344-8E65-87BD-064746E3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0C31CE-D856-32E3-89B5-CC340AFA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61A393-05FA-2CDA-A13E-C34D089C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5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E133D-6D3A-065E-113E-E18FD870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D77F4B-72E1-5AC2-D76A-FDF125157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B9C215-657E-2A18-76D6-B76C3FE62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B5289F-9C23-34D0-275D-74BFE91E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1E3927-3DC0-9325-AD43-2FCED107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DF07B7-34AF-00C8-D3A5-CAEC4E27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58D858-4B93-EE0C-89B8-E80886F3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E34AA6-2B88-9EF8-A3A4-3A6B21147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15BFD8-F352-CBD7-4CD2-9506B9045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7880-A280-4DAA-A23B-E600F72AAF8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1B2A6C-121B-3100-592C-611F4541C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D2533-1420-8972-26B3-D1F20DB61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2CBA-8190-442B-B4A0-FCEC3349A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3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524960-3046-3702-40EB-FCF8D22FC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cs-CZ" sz="4800" dirty="0">
                <a:solidFill>
                  <a:srgbClr val="FFFFFF"/>
                </a:solidFill>
              </a:rPr>
              <a:t>Personální situace a problémy v nemocnicích ČR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6B09C6-859A-651A-BF64-17D74AEAA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rgbClr val="FFFFFF"/>
                </a:solidFill>
              </a:rPr>
              <a:t>Lukáš Velev</a:t>
            </a:r>
          </a:p>
          <a:p>
            <a:pPr algn="l"/>
            <a:r>
              <a:rPr lang="cs-CZ">
                <a:solidFill>
                  <a:srgbClr val="FFFFFF"/>
                </a:solidFill>
              </a:rPr>
              <a:t>Nemocnice Jihlava</a:t>
            </a:r>
          </a:p>
        </p:txBody>
      </p:sp>
    </p:spTree>
    <p:extLst>
      <p:ext uri="{BB962C8B-B14F-4D97-AF65-F5344CB8AC3E}">
        <p14:creationId xmlns:p14="http://schemas.microsoft.com/office/powerpoint/2010/main" val="394016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A2260E-ED17-1CE3-36ED-568C2E5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uvážení pohled</a:t>
            </a:r>
            <a:r>
              <a:rPr lang="cs-CZ" sz="4800" dirty="0">
                <a:solidFill>
                  <a:srgbClr val="FFFFFF"/>
                </a:solidFill>
              </a:rPr>
              <a:t>u,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případnou kultivovanou diskusi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F1E0BE-23DD-91E0-4D1D-E61179F3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Lukáš Velev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71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235DBD-FC6B-C723-2F2F-5DA89F94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Úvod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BAB91-F134-726C-D2E9-8F3C0436C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Úvod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Problémy v segmentu lékařů.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Problémy v segmentu nelékařů.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Obecné problémy systému.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Chybějící dialog, proč se neumíme domluvit?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690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Demografie a statistické </a:t>
            </a:r>
            <a:r>
              <a:rPr lang="cs-CZ" sz="4000" dirty="0" err="1">
                <a:solidFill>
                  <a:srgbClr val="FFFFFF"/>
                </a:solidFill>
              </a:rPr>
              <a:t>bias</a:t>
            </a:r>
            <a:r>
              <a:rPr lang="cs-CZ" sz="4000" dirty="0">
                <a:solidFill>
                  <a:srgbClr val="FFFFFF"/>
                </a:solidFill>
              </a:rPr>
              <a:t>, chyba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4" y="1885279"/>
            <a:ext cx="10263527" cy="467818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70C0"/>
                </a:solidFill>
              </a:rPr>
              <a:t>Motto: „Ačkoli v ČR je dle statistik přepočtený počet lékařů v ČR nad průměrem OECD i EU, v řadě regionů, ale i oborů, prokazatelně a objektivně chybí. Kde jsou?? Kde jsme ztratili lékaře?“</a:t>
            </a:r>
          </a:p>
          <a:p>
            <a:pPr marL="0" indent="0">
              <a:buNone/>
            </a:pPr>
            <a:endParaRPr lang="cs-CZ" sz="2000" dirty="0">
              <a:solidFill>
                <a:srgbClr val="0070C0"/>
              </a:solidFill>
            </a:endParaRPr>
          </a:p>
          <a:p>
            <a:r>
              <a:rPr lang="cs-CZ" sz="2000" b="1" dirty="0"/>
              <a:t>Většina statistik ÚZIS či ČSÚ pracuje s přepočtenými úvazky zdravotnických pracovníků, neodpovídají tedy počtu osob, ale počtu obsazení</a:t>
            </a:r>
            <a:r>
              <a:rPr lang="cs-CZ" sz="2000" dirty="0"/>
              <a:t>.</a:t>
            </a:r>
          </a:p>
          <a:p>
            <a:r>
              <a:rPr lang="cs-CZ" sz="2000" b="1" dirty="0"/>
              <a:t>Statistiku komplikuje metodika ZP a počet ZP</a:t>
            </a:r>
            <a:r>
              <a:rPr lang="cs-CZ" sz="2000" dirty="0"/>
              <a:t>, nutnost vykazovat personální obsazení zdravotních služeb dle metodik ZP, vede k účelové multiplikaci osob, opět jde o přepočtené a dělené úvazky. </a:t>
            </a:r>
          </a:p>
          <a:p>
            <a:r>
              <a:rPr lang="cs-CZ" sz="2000" dirty="0"/>
              <a:t>Omezení 1,2 úvazku u všech poskytovatelů, zdravotních služeb u ZP neplatí absolutně, ale především se kontroluje nad každou ZP zvlášť.</a:t>
            </a:r>
          </a:p>
          <a:p>
            <a:r>
              <a:rPr lang="cs-CZ" sz="2000" b="1" dirty="0"/>
              <a:t>Jestli jsme se v době akce „Děkujeme, odcházíme“ nedopočítali počtu lékařů v nemocnicích, nedopočítáme se jich ani dnes. A nikdy v budoucnu. Díky výše uvedenému.</a:t>
            </a:r>
          </a:p>
          <a:p>
            <a:r>
              <a:rPr lang="cs-CZ" sz="2000" b="1" dirty="0"/>
              <a:t>Demografický vývoj v řadě segmentů lékařů byl a je alarmující, ale byl a je prakticky bez odezvy.</a:t>
            </a:r>
          </a:p>
          <a:p>
            <a:r>
              <a:rPr lang="cs-CZ" sz="2000" b="1" dirty="0"/>
              <a:t>Demografický vývoj populace, očekávaná incidence a prevalence chronických nemocí v nadcházejících 20 - 30 letech je smutné čtení. </a:t>
            </a:r>
          </a:p>
          <a:p>
            <a:r>
              <a:rPr lang="cs-CZ" sz="2000" b="1" dirty="0"/>
              <a:t>Na uvedená rizika nikdo nereaguje a jen blouzníme o prevenci. Prevence je Ok, ale….</a:t>
            </a:r>
          </a:p>
        </p:txBody>
      </p:sp>
    </p:spTree>
    <p:extLst>
      <p:ext uri="{BB962C8B-B14F-4D97-AF65-F5344CB8AC3E}">
        <p14:creationId xmlns:p14="http://schemas.microsoft.com/office/powerpoint/2010/main" val="190834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Problémy u lékařů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00" y="1886400"/>
            <a:ext cx="10263600" cy="4680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70C0"/>
                </a:solidFill>
              </a:rPr>
              <a:t>Motto: „Ačkoli v ČR je dle statistik přepočtený počet lékařů v ČR nad průměrem OECD i EU, v řadě regionů, ale i oborů, prokazatelně a objektivně chybí. Kde jsou?? Kde jsme ztratili lékaře?“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I když vyjdeme z přepočtených úvazků, je cca ½ z nich mimo lůžková zařízení akutní péče. </a:t>
            </a:r>
            <a:r>
              <a:rPr lang="cs-CZ" sz="2000" b="1" dirty="0"/>
              <a:t>Otázkou je kolik z přepočtených úvazků v těchto nemocnicích, se nepodílí, či podílí na zajištění nepřetržité péče? </a:t>
            </a:r>
            <a:r>
              <a:rPr lang="cs-CZ" sz="2000" dirty="0"/>
              <a:t>Ne všechny obory mohou sloužit.</a:t>
            </a:r>
            <a:endParaRPr lang="cs-CZ" sz="2000" b="1" dirty="0"/>
          </a:p>
          <a:p>
            <a:r>
              <a:rPr lang="cs-CZ" sz="2000" b="1" dirty="0"/>
              <a:t>Na zajištění nepřetržité péče napříč segmenty se podílí jen velmi omezená kohorta lékařů v nemocnicích. </a:t>
            </a:r>
            <a:r>
              <a:rPr lang="cs-CZ" sz="2000" dirty="0"/>
              <a:t>Ostatní ze sytému jen profitují, aniž by se podíleli.</a:t>
            </a:r>
          </a:p>
          <a:p>
            <a:r>
              <a:rPr lang="cs-CZ" sz="2000" b="1" dirty="0"/>
              <a:t>Dříve byly tzv. „ÚPS“ určeny především k zajištění pacientů na lůžku, a řešení stavů bezprostředně ohrožující život či zdraví, tedy obvykle s potřebou hospitalizace.</a:t>
            </a:r>
            <a:r>
              <a:rPr lang="cs-CZ" sz="2000" dirty="0"/>
              <a:t> Dnes jde o rozšířené ambulantní hodiny večer, v noci, o víkendech a svátcích, suplující práci PLD, PLDD a ambulantních specialistů. Ti se na nich ale prakticky nepodílí.  </a:t>
            </a:r>
          </a:p>
          <a:p>
            <a:r>
              <a:rPr lang="cs-CZ" sz="2000" b="1" dirty="0"/>
              <a:t>Tím, že lékaři v nemocnicích pracují v rozporu s pracovně-právní legislativou, zdálo se dlouho, že je jich dostatek</a:t>
            </a:r>
            <a:r>
              <a:rPr lang="cs-CZ" sz="2000" dirty="0"/>
              <a:t>. Na rozdíl od nelékařů.  </a:t>
            </a:r>
          </a:p>
        </p:txBody>
      </p:sp>
    </p:spTree>
    <p:extLst>
      <p:ext uri="{BB962C8B-B14F-4D97-AF65-F5344CB8AC3E}">
        <p14:creationId xmlns:p14="http://schemas.microsoft.com/office/powerpoint/2010/main" val="23596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Problémy u lékařů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00" y="1886400"/>
            <a:ext cx="10263600" cy="46800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70C0"/>
                </a:solidFill>
              </a:rPr>
              <a:t>Motto: „Ačkoli v ČR je dle statistik přepočtený počet lékařů v ČR nad průměrem OECD i EU, v řadě regionů, ale i oborů, prokazatelně a objektivně chybí. Kde jsou?? Kde jsme ztratili lékaře?“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LPS vs LSPP, tedy tzv. „pohotovost“. </a:t>
            </a:r>
            <a:r>
              <a:rPr lang="cs-CZ" sz="2000" dirty="0"/>
              <a:t>LPS je z pohledu zákona 372/2011 zajištění nepřetržité péče v ambulancích, bez ohledu na to, zda jde o LPS všeobecnou, v ambulanci praktického lékaře, nebo specializovanou, v ambulanci ambulantního specialisty. </a:t>
            </a:r>
            <a:r>
              <a:rPr lang="cs-CZ" sz="2000" b="1" dirty="0"/>
              <a:t>„Pohotovost“ ve znění  Z 372/2011 nikdy neexistovala, a neexistuje.</a:t>
            </a:r>
            <a:r>
              <a:rPr lang="cs-CZ" sz="2000" dirty="0"/>
              <a:t> </a:t>
            </a:r>
            <a:r>
              <a:rPr lang="cs-CZ" sz="2000" b="1" dirty="0"/>
              <a:t>Přesto všichni „pohotovost“ řeší, zřizovatelé zřizují a dotují, pojišťovny ji nasmlouvají. Média se zajímají.</a:t>
            </a:r>
          </a:p>
          <a:p>
            <a:r>
              <a:rPr lang="cs-CZ" sz="2000" b="1" dirty="0"/>
              <a:t>Mělo by jít o LPS všeobecnou, zajištěnou praktickým lékařem pro dospělé, i pro děti a dorost. </a:t>
            </a:r>
            <a:r>
              <a:rPr lang="cs-CZ" sz="2000" dirty="0"/>
              <a:t>Ti ji obvykle neslouží. Zaji</a:t>
            </a:r>
            <a:r>
              <a:rPr lang="cs-CZ" sz="2000" i="1" dirty="0"/>
              <a:t>š</a:t>
            </a:r>
            <a:r>
              <a:rPr lang="cs-CZ" sz="2000" dirty="0"/>
              <a:t>tují ji lékaři nemocnic, různých odborností. Nikomu to nevadí. Zajištění nepřetržité péče ostatních ambulantních služeb v nemocnicích systém velkoryse ignoruje. Reálně ale existuje LPS všeobecná, chirurgická, interní, plicní apod. Bez jakékoli podpory systému. </a:t>
            </a:r>
            <a:r>
              <a:rPr lang="cs-CZ" sz="2000" b="1" dirty="0"/>
              <a:t>Nerespektujeme a ignorujeme zákon, který jsme sami kodifikovali. </a:t>
            </a:r>
          </a:p>
          <a:p>
            <a:r>
              <a:rPr lang="cs-CZ" sz="2000" dirty="0"/>
              <a:t>Zajištění specializované LPS v nemocnicích je vysoce exkluzivní. 24/7/365(6) je fyzicky přítomen lékař se specializovanou způsobilostí (L3), </a:t>
            </a:r>
            <a:r>
              <a:rPr lang="cs-CZ" sz="2000" b="1" dirty="0"/>
              <a:t>prakticky ve všech zajišťovaných odbornostech</a:t>
            </a:r>
            <a:r>
              <a:rPr lang="cs-CZ" sz="2000" dirty="0"/>
              <a:t>. </a:t>
            </a:r>
            <a:r>
              <a:rPr lang="cs-CZ" sz="2000" b="1" dirty="0"/>
              <a:t>Evropský, asi i světový unikát.</a:t>
            </a:r>
          </a:p>
        </p:txBody>
      </p:sp>
    </p:spTree>
    <p:extLst>
      <p:ext uri="{BB962C8B-B14F-4D97-AF65-F5344CB8AC3E}">
        <p14:creationId xmlns:p14="http://schemas.microsoft.com/office/powerpoint/2010/main" val="42003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Problémy u lékařů, specifické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00" y="1886400"/>
            <a:ext cx="10263600" cy="4680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70C0"/>
                </a:solidFill>
              </a:rPr>
              <a:t>Motto: „Ačkoli v ČR je dle statistik přepočtený počet lékařů v ČR nad průměrem OECD i EU, v řadě regionů, ale i oborů, prokazatelně a objektivně chybí. Kde jsou?? Kde jsme ztratili lékaře?“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Zajištění výkonnosti a nepřetržitého provozu v nemocnicích akutní péče, není možné bez porušení pracovně-právní legislativy. </a:t>
            </a:r>
            <a:r>
              <a:rPr lang="cs-CZ" sz="2000" dirty="0"/>
              <a:t>To znamená, že požadavky ZP, uvedené ve Zdravotně pojistném plánu, a předkládaném Poslanecké sněmovně ČR každý rok, jsou v rozporu se zákonnými možnostmi poskytovatelů akutní péče. </a:t>
            </a:r>
            <a:r>
              <a:rPr lang="cs-CZ" sz="2000" b="1" dirty="0"/>
              <a:t>Přesto je každý rok sněmovna schválí.</a:t>
            </a:r>
          </a:p>
          <a:p>
            <a:r>
              <a:rPr lang="cs-CZ" sz="2000" b="1" dirty="0"/>
              <a:t>Zákonodárce sám, popírá zákony, které vydal. </a:t>
            </a:r>
          </a:p>
          <a:p>
            <a:r>
              <a:rPr lang="cs-CZ" sz="2000" b="1" dirty="0"/>
              <a:t>Existují významné rozdíly v dostupnosti zdravotních služeb v aglomeracích, hlavně Praze, a mimo ně. </a:t>
            </a:r>
            <a:r>
              <a:rPr lang="cs-CZ" sz="2000" dirty="0"/>
              <a:t>Přitom cca 8 mil občanů žije mimo aglomerace, tedy mimo Prahu a Středočeský Kraj. </a:t>
            </a:r>
            <a:r>
              <a:rPr lang="cs-CZ" sz="2000" b="1" dirty="0"/>
              <a:t>Proto Praha nerozumí venkovu, a venkov nerozumí Praze.</a:t>
            </a:r>
          </a:p>
          <a:p>
            <a:r>
              <a:rPr lang="cs-CZ" sz="2000" dirty="0"/>
              <a:t>Problémem je i vzdělávání lékařů a možnosti jejich přestupu do jiných oborů, se společným ale i jiným kmenem. </a:t>
            </a:r>
            <a:r>
              <a:rPr lang="cs-CZ" sz="2000" b="1" dirty="0"/>
              <a:t>Významné omezení trhu práce, v režii odborných společností. </a:t>
            </a:r>
          </a:p>
        </p:txBody>
      </p:sp>
    </p:spTree>
    <p:extLst>
      <p:ext uri="{BB962C8B-B14F-4D97-AF65-F5344CB8AC3E}">
        <p14:creationId xmlns:p14="http://schemas.microsoft.com/office/powerpoint/2010/main" val="226342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Problémy u nelékařů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00" y="1886400"/>
            <a:ext cx="10263600" cy="4680000"/>
          </a:xfrm>
        </p:spPr>
        <p:txBody>
          <a:bodyPr anchor="ctr">
            <a:normAutofit fontScale="92500"/>
          </a:bodyPr>
          <a:lstStyle/>
          <a:p>
            <a:r>
              <a:rPr lang="cs-CZ" sz="2000" b="1" dirty="0"/>
              <a:t>Většina nelékařských zdravotnických profesí pracuje v souladu s pracovně-právní legislativou. </a:t>
            </a:r>
            <a:r>
              <a:rPr lang="cs-CZ" sz="2000" dirty="0"/>
              <a:t>Proto se jejich nedostatek projevuje dříve a více, než u lékařů. </a:t>
            </a:r>
          </a:p>
          <a:p>
            <a:r>
              <a:rPr lang="cs-CZ" sz="2000" b="1" dirty="0"/>
              <a:t>Vzdělávání nelékařských profesí se významně prodloužilo. </a:t>
            </a:r>
            <a:r>
              <a:rPr lang="cs-CZ" sz="2000" dirty="0"/>
              <a:t>Z obvyklých 4 let na 7 let, terciárního, tedy vysokoškolského vzdělání. Bez vazby na reálnou praxi či odborné dovednosti, ale i kompetence.</a:t>
            </a:r>
          </a:p>
          <a:p>
            <a:r>
              <a:rPr lang="cs-CZ" sz="2000" b="1" dirty="0"/>
              <a:t>Střední zdravotnické školy, tedy maturitní studium, generují Praktické sestry,</a:t>
            </a:r>
            <a:r>
              <a:rPr lang="cs-CZ" sz="2000" dirty="0"/>
              <a:t> dříve tzv. Zdravotnické asistenty. </a:t>
            </a:r>
            <a:r>
              <a:rPr lang="cs-CZ" sz="2000" b="1" dirty="0"/>
              <a:t>Nelékařské pracovníky, kteří nemohou pracovat bez odborného dohledu</a:t>
            </a:r>
            <a:r>
              <a:rPr lang="cs-CZ" sz="2000" dirty="0"/>
              <a:t>, obtížně využitelné v akutních lůžkových provozech. Dříve generovaly sestry s odbornou způsobilostí.</a:t>
            </a:r>
          </a:p>
          <a:p>
            <a:r>
              <a:rPr lang="cs-CZ" sz="2000" b="1" dirty="0"/>
              <a:t>Chybí možnost přidělování kompetencí praktickým sestrám školitelem. </a:t>
            </a:r>
            <a:r>
              <a:rPr lang="cs-CZ" sz="2000" dirty="0"/>
              <a:t>Praktická sestra má řadu odborných omezení. Např. v podávání i.v. injekcí, infúzí obecně nemá pracovat bez dohledu sestry se specializovanou způsobilostí. Hodí se pro práci v ambulanci, nikoli na lůžkách. Jen jsme jim to neřekli.</a:t>
            </a:r>
          </a:p>
          <a:p>
            <a:r>
              <a:rPr lang="cs-CZ" sz="2000" b="1" dirty="0"/>
              <a:t>Vysoké odborné nároky, nízká odborná kompetence v kombinaci s nedostatečným finančním ohodnocením, vede k tomu, že řada vystudovaných zdravotníků do zdravotnictví nikdy nenastoupí.  </a:t>
            </a:r>
          </a:p>
          <a:p>
            <a:r>
              <a:rPr lang="cs-CZ" sz="2000" b="1" dirty="0"/>
              <a:t>O řadu důležitých a odborně náročných oborů např. radiologický asistent, fyzioterapeut apod. není z důvodu studijních nároků, a nízkého ohodnocení mezi studenty zájem.</a:t>
            </a:r>
          </a:p>
        </p:txBody>
      </p:sp>
    </p:spTree>
    <p:extLst>
      <p:ext uri="{BB962C8B-B14F-4D97-AF65-F5344CB8AC3E}">
        <p14:creationId xmlns:p14="http://schemas.microsoft.com/office/powerpoint/2010/main" val="314288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Obecné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00" y="1886400"/>
            <a:ext cx="10263600" cy="4680000"/>
          </a:xfrm>
        </p:spPr>
        <p:txBody>
          <a:bodyPr anchor="ctr">
            <a:normAutofit lnSpcReduction="10000"/>
          </a:bodyPr>
          <a:lstStyle/>
          <a:p>
            <a:r>
              <a:rPr lang="cs-CZ" sz="2000" b="1" dirty="0"/>
              <a:t>Vysoká odborná náročnost, vysoké pracovní nasazení a požadavky na náležitou odbornou úroveň poskytované péče, nejsou v souladu s finančním ohodnocením zdravotníků. Vedou k nezájmu o zdravotnické obory. U lékařů, i nelékařů. </a:t>
            </a:r>
          </a:p>
          <a:p>
            <a:r>
              <a:rPr lang="cs-CZ" sz="2000" b="1" dirty="0"/>
              <a:t>Spojení rodinného a profesního života bylo a je u zdravotníků velmi komplikované. </a:t>
            </a:r>
            <a:r>
              <a:rPr lang="cs-CZ" sz="2000" dirty="0"/>
              <a:t>Bez zásadní změny přístupu ke zdravotnickým profesím, povede k nezájmu o obor a nedostatku zdravotnických profesionálů. </a:t>
            </a:r>
          </a:p>
          <a:p>
            <a:r>
              <a:rPr lang="cs-CZ" sz="2000" b="1" dirty="0"/>
              <a:t>Existence soukromého sektoru, praktikují ho „</a:t>
            </a:r>
            <a:r>
              <a:rPr lang="cs-CZ" sz="2000" b="1" dirty="0" err="1"/>
              <a:t>cream</a:t>
            </a:r>
            <a:r>
              <a:rPr lang="cs-CZ" sz="2000" b="1" dirty="0"/>
              <a:t> </a:t>
            </a:r>
            <a:r>
              <a:rPr lang="cs-CZ" sz="2000" b="1" dirty="0" err="1"/>
              <a:t>skimming</a:t>
            </a:r>
            <a:r>
              <a:rPr lang="cs-CZ" sz="2000" b="1" dirty="0"/>
              <a:t>“ s aktivní podporou státu a ZP, bez nezbytné regulace problémy jen zhoršuje. Nebude, a nemůže být řešením. Je nám to účelově namlouváno. </a:t>
            </a:r>
          </a:p>
          <a:p>
            <a:r>
              <a:rPr lang="cs-CZ" sz="2000" b="1" dirty="0"/>
              <a:t>Zásadním problémem „úspěchu“ soukromého sektoru ve zdravotnictví, je dobře fungující veřejnoprávní sektor. Nechtěná konkurence, kterou je potřeba eliminovat, či omezit.</a:t>
            </a:r>
          </a:p>
          <a:p>
            <a:r>
              <a:rPr lang="cs-CZ" sz="2000" dirty="0"/>
              <a:t>Tlak a lobbing finančních skupin paradoxně zhoršují efektivitu zdravotnického systému. Úspěšná privátní zařízení žije na úkor veřejnoprávních institucí, a na úkor daňových nás, poplatníků.</a:t>
            </a:r>
          </a:p>
          <a:p>
            <a:r>
              <a:rPr lang="cs-CZ" sz="2000" b="1" dirty="0"/>
              <a:t>Obecně je také problémem nerovnoměrné zatížení populace zdravotní daní, hlavní tíže je na zaměstnancích.    </a:t>
            </a:r>
          </a:p>
        </p:txBody>
      </p:sp>
    </p:spTree>
    <p:extLst>
      <p:ext uri="{BB962C8B-B14F-4D97-AF65-F5344CB8AC3E}">
        <p14:creationId xmlns:p14="http://schemas.microsoft.com/office/powerpoint/2010/main" val="127658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BC4DD7-C746-031C-6650-A9D56F31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Chybějící dialog, proč se neumíme domluvit?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A0A4-23CA-5185-51C2-2B9F1FDD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00" y="1886400"/>
            <a:ext cx="10263600" cy="4680000"/>
          </a:xfrm>
        </p:spPr>
        <p:txBody>
          <a:bodyPr anchor="ctr">
            <a:normAutofit fontScale="92500" lnSpcReduction="10000"/>
          </a:bodyPr>
          <a:lstStyle/>
          <a:p>
            <a:r>
              <a:rPr lang="cs-CZ" sz="2000" b="1" dirty="0"/>
              <a:t>Bez široké společenské dohody, se situace ve zdravotnictví nevyřeší. A nejen v něm. </a:t>
            </a:r>
            <a:r>
              <a:rPr lang="cs-CZ" sz="2000" dirty="0"/>
              <a:t>Měli bychom si také říci, jaké zdravotnictví vlastně chceme? Privátní „americký model“, nebo veřejnoprávní?</a:t>
            </a:r>
            <a:endParaRPr lang="cs-CZ" sz="2000" b="1" dirty="0"/>
          </a:p>
          <a:p>
            <a:r>
              <a:rPr lang="cs-CZ" sz="2000" b="1" dirty="0"/>
              <a:t>Vůle k dialogu však chybí a je to závažné selhání volené reprezentace. </a:t>
            </a:r>
          </a:p>
          <a:p>
            <a:r>
              <a:rPr lang="cs-CZ" sz="2000" dirty="0"/>
              <a:t>Odbory, jako základní součást občanské společnosti, ČLK jako zákonem ustanovená profesní samospráva, byly a jsou významnou částí politické reprezentace vnímány jako „teroristické organizace“ se kterými se nejedná. A jsou nyní marginalizovány.</a:t>
            </a:r>
          </a:p>
          <a:p>
            <a:r>
              <a:rPr lang="cs-CZ" sz="2000" b="1" dirty="0"/>
              <a:t>Marginalizace profesní samosprávy vede k protekci odborných společností, tedy spolků, které logicky protěžují své vlastní zájmy. Bez zájmu na společenské dohodě. </a:t>
            </a:r>
          </a:p>
          <a:p>
            <a:r>
              <a:rPr lang="cs-CZ" sz="2000" b="1" dirty="0"/>
              <a:t>Příkladem naprosté nekomunikace v rámci společnosti, je současná situace s přesčasy. </a:t>
            </a:r>
            <a:r>
              <a:rPr lang="cs-CZ" sz="2000" dirty="0"/>
              <a:t>Bez jakéhokoli dialogu, bez dohody s klíčovými hráči a jejich zástupci, </a:t>
            </a:r>
            <a:r>
              <a:rPr lang="cs-CZ" sz="2000" b="1" dirty="0"/>
              <a:t>bylo politickou reprezentací předloženo řešení stavu</a:t>
            </a:r>
            <a:r>
              <a:rPr lang="cs-CZ" sz="2000" dirty="0"/>
              <a:t>, které je fakticky správně. Nebylo dohodnuto se zástupci těch, kterých se dotýká. </a:t>
            </a:r>
            <a:r>
              <a:rPr lang="cs-CZ" sz="2000" b="1" dirty="0"/>
              <a:t>Oni záměr nepochopili, naopak je radikalizoval. </a:t>
            </a:r>
          </a:p>
          <a:p>
            <a:r>
              <a:rPr lang="cs-CZ" sz="2000" b="1" dirty="0"/>
              <a:t>To, co mělo a má racionální základ, bylo přijato jako arogance moci. </a:t>
            </a:r>
            <a:r>
              <a:rPr lang="cs-CZ" sz="2000" dirty="0"/>
              <a:t>Spustilo lavinu protestů, které možná uspějí či neuspějí. Ale problémy zůstanou. Neřešeny a nepochopeny se vrátí znovu.</a:t>
            </a:r>
          </a:p>
          <a:p>
            <a:r>
              <a:rPr lang="cs-CZ" sz="2000" b="1" dirty="0"/>
              <a:t>Musíme se domluvit, už teď je pozdě. Ale lépe teď, než nikdy. </a:t>
            </a:r>
          </a:p>
        </p:txBody>
      </p:sp>
    </p:spTree>
    <p:extLst>
      <p:ext uri="{BB962C8B-B14F-4D97-AF65-F5344CB8AC3E}">
        <p14:creationId xmlns:p14="http://schemas.microsoft.com/office/powerpoint/2010/main" val="2478858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1496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Motiv Office</vt:lpstr>
      <vt:lpstr>Personální situace a problémy v nemocnicích ČR</vt:lpstr>
      <vt:lpstr>Úvod </vt:lpstr>
      <vt:lpstr>Demografie a statistické bias, chyba </vt:lpstr>
      <vt:lpstr>Problémy u lékařů obecně</vt:lpstr>
      <vt:lpstr>Problémy u lékařů obecně</vt:lpstr>
      <vt:lpstr>Problémy u lékařů, specifické</vt:lpstr>
      <vt:lpstr>Problémy u nelékařů</vt:lpstr>
      <vt:lpstr>Obecné problémy</vt:lpstr>
      <vt:lpstr>Chybějící dialog, proč se neumíme domluvit?</vt:lpstr>
      <vt:lpstr>Děkuji za uvážení pohledu, a případnou kultivovanou diskusi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situace a problémy v nemocnicích ČR</dc:title>
  <dc:creator>Velev Lukáš,MUDr. MHA</dc:creator>
  <cp:lastModifiedBy>Velev Lukáš,MUDr. MHA</cp:lastModifiedBy>
  <cp:revision>2</cp:revision>
  <dcterms:created xsi:type="dcterms:W3CDTF">2023-10-17T17:22:00Z</dcterms:created>
  <dcterms:modified xsi:type="dcterms:W3CDTF">2023-10-18T07:31:35Z</dcterms:modified>
</cp:coreProperties>
</file>