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5"/>
  </p:notesMasterIdLst>
  <p:sldIdLst>
    <p:sldId id="256" r:id="rId5"/>
    <p:sldId id="351" r:id="rId6"/>
    <p:sldId id="352" r:id="rId7"/>
    <p:sldId id="353" r:id="rId8"/>
    <p:sldId id="354" r:id="rId9"/>
    <p:sldId id="349" r:id="rId10"/>
    <p:sldId id="302" r:id="rId11"/>
    <p:sldId id="355" r:id="rId12"/>
    <p:sldId id="356" r:id="rId13"/>
    <p:sldId id="263" r:id="rId14"/>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441E1290-B614-4427-9820-7B43E995EB9B}">
          <p14:sldIdLst>
            <p14:sldId id="256"/>
            <p14:sldId id="351"/>
            <p14:sldId id="352"/>
            <p14:sldId id="353"/>
            <p14:sldId id="354"/>
            <p14:sldId id="349"/>
            <p14:sldId id="302"/>
            <p14:sldId id="355"/>
            <p14:sldId id="356"/>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řední styl 1 – zvýraznění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3262" autoAdjust="0"/>
  </p:normalViewPr>
  <p:slideViewPr>
    <p:cSldViewPr>
      <p:cViewPr varScale="1">
        <p:scale>
          <a:sx n="91" d="100"/>
          <a:sy n="91" d="100"/>
        </p:scale>
        <p:origin x="210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198CC58-3594-45D7-9E88-7EB1CC28552E}" type="datetimeFigureOut">
              <a:rPr lang="cs-CZ" smtClean="0"/>
              <a:t>18.10.2023</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6D13C6A-9A69-493C-85D5-43799CA412DE}" type="slidenum">
              <a:rPr lang="cs-CZ" smtClean="0"/>
              <a:t>‹#›</a:t>
            </a:fld>
            <a:endParaRPr lang="cs-CZ"/>
          </a:p>
        </p:txBody>
      </p:sp>
    </p:spTree>
    <p:extLst>
      <p:ext uri="{BB962C8B-B14F-4D97-AF65-F5344CB8AC3E}">
        <p14:creationId xmlns:p14="http://schemas.microsoft.com/office/powerpoint/2010/main" val="3784390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86D13C6A-9A69-493C-85D5-43799CA412DE}" type="slidenum">
              <a:rPr lang="cs-CZ" smtClean="0"/>
              <a:t>2</a:t>
            </a:fld>
            <a:endParaRPr lang="cs-CZ"/>
          </a:p>
        </p:txBody>
      </p:sp>
    </p:spTree>
    <p:extLst>
      <p:ext uri="{BB962C8B-B14F-4D97-AF65-F5344CB8AC3E}">
        <p14:creationId xmlns:p14="http://schemas.microsoft.com/office/powerpoint/2010/main" val="632145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86D13C6A-9A69-493C-85D5-43799CA412DE}" type="slidenum">
              <a:rPr lang="cs-CZ" smtClean="0"/>
              <a:t>3</a:t>
            </a:fld>
            <a:endParaRPr lang="cs-CZ"/>
          </a:p>
        </p:txBody>
      </p:sp>
    </p:spTree>
    <p:extLst>
      <p:ext uri="{BB962C8B-B14F-4D97-AF65-F5344CB8AC3E}">
        <p14:creationId xmlns:p14="http://schemas.microsoft.com/office/powerpoint/2010/main" val="4015156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86D13C6A-9A69-493C-85D5-43799CA412DE}" type="slidenum">
              <a:rPr lang="cs-CZ" smtClean="0"/>
              <a:t>4</a:t>
            </a:fld>
            <a:endParaRPr lang="cs-CZ"/>
          </a:p>
        </p:txBody>
      </p:sp>
    </p:spTree>
    <p:extLst>
      <p:ext uri="{BB962C8B-B14F-4D97-AF65-F5344CB8AC3E}">
        <p14:creationId xmlns:p14="http://schemas.microsoft.com/office/powerpoint/2010/main" val="1990745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86D13C6A-9A69-493C-85D5-43799CA412DE}" type="slidenum">
              <a:rPr lang="cs-CZ" smtClean="0"/>
              <a:t>5</a:t>
            </a:fld>
            <a:endParaRPr lang="cs-CZ"/>
          </a:p>
        </p:txBody>
      </p:sp>
    </p:spTree>
    <p:extLst>
      <p:ext uri="{BB962C8B-B14F-4D97-AF65-F5344CB8AC3E}">
        <p14:creationId xmlns:p14="http://schemas.microsoft.com/office/powerpoint/2010/main" val="3428109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86D13C6A-9A69-493C-85D5-43799CA412DE}" type="slidenum">
              <a:rPr lang="cs-CZ" smtClean="0"/>
              <a:t>6</a:t>
            </a:fld>
            <a:endParaRPr lang="cs-CZ"/>
          </a:p>
        </p:txBody>
      </p:sp>
    </p:spTree>
    <p:extLst>
      <p:ext uri="{BB962C8B-B14F-4D97-AF65-F5344CB8AC3E}">
        <p14:creationId xmlns:p14="http://schemas.microsoft.com/office/powerpoint/2010/main" val="3808133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Před 10 lety státní pojištěnec – pojistné 723, před 20 lety 229 Kč)</a:t>
            </a:r>
          </a:p>
        </p:txBody>
      </p:sp>
      <p:sp>
        <p:nvSpPr>
          <p:cNvPr id="4" name="Zástupný symbol pro číslo snímku 3"/>
          <p:cNvSpPr>
            <a:spLocks noGrp="1"/>
          </p:cNvSpPr>
          <p:nvPr>
            <p:ph type="sldNum" sz="quarter" idx="5"/>
          </p:nvPr>
        </p:nvSpPr>
        <p:spPr/>
        <p:txBody>
          <a:bodyPr/>
          <a:lstStyle/>
          <a:p>
            <a:fld id="{86D13C6A-9A69-493C-85D5-43799CA412DE}" type="slidenum">
              <a:rPr lang="cs-CZ" smtClean="0"/>
              <a:t>7</a:t>
            </a:fld>
            <a:endParaRPr lang="cs-CZ"/>
          </a:p>
        </p:txBody>
      </p:sp>
    </p:spTree>
    <p:extLst>
      <p:ext uri="{BB962C8B-B14F-4D97-AF65-F5344CB8AC3E}">
        <p14:creationId xmlns:p14="http://schemas.microsoft.com/office/powerpoint/2010/main" val="3861831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Před 10 lety státní pojištěnec – pojistné 723, před 20 lety 229 Kč)</a:t>
            </a:r>
          </a:p>
        </p:txBody>
      </p:sp>
      <p:sp>
        <p:nvSpPr>
          <p:cNvPr id="4" name="Zástupný symbol pro číslo snímku 3"/>
          <p:cNvSpPr>
            <a:spLocks noGrp="1"/>
          </p:cNvSpPr>
          <p:nvPr>
            <p:ph type="sldNum" sz="quarter" idx="5"/>
          </p:nvPr>
        </p:nvSpPr>
        <p:spPr/>
        <p:txBody>
          <a:bodyPr/>
          <a:lstStyle/>
          <a:p>
            <a:fld id="{86D13C6A-9A69-493C-85D5-43799CA412DE}" type="slidenum">
              <a:rPr lang="cs-CZ" smtClean="0"/>
              <a:t>8</a:t>
            </a:fld>
            <a:endParaRPr lang="cs-CZ"/>
          </a:p>
        </p:txBody>
      </p:sp>
    </p:spTree>
    <p:extLst>
      <p:ext uri="{BB962C8B-B14F-4D97-AF65-F5344CB8AC3E}">
        <p14:creationId xmlns:p14="http://schemas.microsoft.com/office/powerpoint/2010/main" val="1452569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Před 10 lety státní pojištěnec – pojistné 723, před 20 lety 229 Kč)</a:t>
            </a:r>
          </a:p>
        </p:txBody>
      </p:sp>
      <p:sp>
        <p:nvSpPr>
          <p:cNvPr id="4" name="Zástupný symbol pro číslo snímku 3"/>
          <p:cNvSpPr>
            <a:spLocks noGrp="1"/>
          </p:cNvSpPr>
          <p:nvPr>
            <p:ph type="sldNum" sz="quarter" idx="5"/>
          </p:nvPr>
        </p:nvSpPr>
        <p:spPr/>
        <p:txBody>
          <a:bodyPr/>
          <a:lstStyle/>
          <a:p>
            <a:fld id="{86D13C6A-9A69-493C-85D5-43799CA412DE}" type="slidenum">
              <a:rPr lang="cs-CZ" smtClean="0"/>
              <a:t>9</a:t>
            </a:fld>
            <a:endParaRPr lang="cs-CZ"/>
          </a:p>
        </p:txBody>
      </p:sp>
    </p:spTree>
    <p:extLst>
      <p:ext uri="{BB962C8B-B14F-4D97-AF65-F5344CB8AC3E}">
        <p14:creationId xmlns:p14="http://schemas.microsoft.com/office/powerpoint/2010/main" val="17202287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11" name="Obráze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504" y="3791066"/>
            <a:ext cx="4464496" cy="2977213"/>
          </a:xfrm>
          <a:prstGeom prst="rect">
            <a:avLst/>
          </a:prstGeom>
        </p:spPr>
      </p:pic>
      <p:sp>
        <p:nvSpPr>
          <p:cNvPr id="2" name="Title 1"/>
          <p:cNvSpPr>
            <a:spLocks noGrp="1"/>
          </p:cNvSpPr>
          <p:nvPr>
            <p:ph type="ctrTitle"/>
          </p:nvPr>
        </p:nvSpPr>
        <p:spPr>
          <a:xfrm>
            <a:off x="755576" y="2564904"/>
            <a:ext cx="7543800" cy="2233935"/>
          </a:xfrm>
        </p:spPr>
        <p:txBody>
          <a:bodyPr anchor="b"/>
          <a:lstStyle>
            <a:lvl1pPr>
              <a:defRPr sz="6600">
                <a:ln>
                  <a:noFill/>
                </a:ln>
                <a:solidFill>
                  <a:schemeClr val="tx2"/>
                </a:solidFill>
              </a:defRPr>
            </a:lvl1pPr>
          </a:lstStyle>
          <a:p>
            <a:r>
              <a:rPr lang="cs-CZ" dirty="0"/>
              <a:t>Kliknutím lze upravit styl.</a:t>
            </a:r>
            <a:endParaRPr lang="en-US" dirty="0"/>
          </a:p>
        </p:txBody>
      </p:sp>
      <p:sp>
        <p:nvSpPr>
          <p:cNvPr id="3" name="Subtitle 2"/>
          <p:cNvSpPr>
            <a:spLocks noGrp="1"/>
          </p:cNvSpPr>
          <p:nvPr>
            <p:ph type="subTitle" idx="1"/>
          </p:nvPr>
        </p:nvSpPr>
        <p:spPr>
          <a:xfrm>
            <a:off x="1043608" y="5085184"/>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Kliknutím lze upravit styl předlohy.</a:t>
            </a:r>
            <a:endParaRPr lang="en-US" dirty="0"/>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66A4DF74-68BB-4651-AF7F-859F61222387}" type="datetimeFigureOut">
              <a:rPr lang="cs-CZ" smtClean="0"/>
              <a:t>18.10.2023</a:t>
            </a:fld>
            <a:endParaRPr lang="cs-CZ"/>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cs-CZ"/>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F60A283C-98D5-4274-B9BF-043E280DC694}"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cs-CZ"/>
              <a:t>Kliknutím lze upravit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8" name="Date Placeholder 7"/>
          <p:cNvSpPr>
            <a:spLocks noGrp="1"/>
          </p:cNvSpPr>
          <p:nvPr>
            <p:ph type="dt" sz="half" idx="10"/>
          </p:nvPr>
        </p:nvSpPr>
        <p:spPr>
          <a:xfrm rot="16200000">
            <a:off x="7551351" y="1645920"/>
            <a:ext cx="2438399" cy="365760"/>
          </a:xfrm>
          <a:prstGeom prst="rect">
            <a:avLst/>
          </a:prstGeom>
        </p:spPr>
        <p:txBody>
          <a:bodyPr/>
          <a:lstStyle/>
          <a:p>
            <a:fld id="{66A4DF74-68BB-4651-AF7F-859F61222387}" type="datetimeFigureOut">
              <a:rPr lang="cs-CZ" smtClean="0"/>
              <a:t>18.10.2023</a:t>
            </a:fld>
            <a:endParaRPr lang="cs-CZ"/>
          </a:p>
        </p:txBody>
      </p:sp>
      <p:sp>
        <p:nvSpPr>
          <p:cNvPr id="9" name="Slide Number Placeholder 8"/>
          <p:cNvSpPr>
            <a:spLocks noGrp="1"/>
          </p:cNvSpPr>
          <p:nvPr>
            <p:ph type="sldNum" sz="quarter" idx="11"/>
          </p:nvPr>
        </p:nvSpPr>
        <p:spPr>
          <a:xfrm>
            <a:off x="8531788" y="5648960"/>
            <a:ext cx="548640" cy="396240"/>
          </a:xfrm>
          <a:prstGeom prst="bracketPair">
            <a:avLst>
              <a:gd name="adj" fmla="val 17949"/>
            </a:avLst>
          </a:prstGeom>
        </p:spPr>
        <p:txBody>
          <a:bodyPr/>
          <a:lstStyle/>
          <a:p>
            <a:fld id="{F60A283C-98D5-4274-B9BF-043E280DC694}" type="slidenum">
              <a:rPr lang="cs-CZ" smtClean="0"/>
              <a:t>‹#›</a:t>
            </a:fld>
            <a:endParaRPr lang="cs-CZ"/>
          </a:p>
        </p:txBody>
      </p:sp>
      <p:sp>
        <p:nvSpPr>
          <p:cNvPr id="10" name="Footer Placeholder 9"/>
          <p:cNvSpPr>
            <a:spLocks noGrp="1"/>
          </p:cNvSpPr>
          <p:nvPr>
            <p:ph type="ftr" sz="quarter" idx="12"/>
          </p:nvPr>
        </p:nvSpPr>
        <p:spPr>
          <a:xfrm rot="16200000">
            <a:off x="7586910" y="4048760"/>
            <a:ext cx="2367281" cy="365760"/>
          </a:xfrm>
          <a:prstGeom prst="rect">
            <a:avLst/>
          </a:prstGeom>
        </p:spPr>
        <p:txBody>
          <a:bodyPr/>
          <a:lstStyle/>
          <a:p>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66A4DF74-68BB-4651-AF7F-859F61222387}" type="datetimeFigureOut">
              <a:rPr lang="cs-CZ" smtClean="0"/>
              <a:t>18.10.2023</a:t>
            </a:fld>
            <a:endParaRPr lang="cs-CZ"/>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cs-CZ"/>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F60A283C-98D5-4274-B9BF-043E280DC694}" type="slidenum">
              <a:rPr lang="cs-CZ" smtClean="0"/>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66A4DF74-68BB-4651-AF7F-859F61222387}" type="datetimeFigureOut">
              <a:rPr lang="cs-CZ" smtClean="0"/>
              <a:t>18.10.2023</a:t>
            </a:fld>
            <a:endParaRPr lang="cs-CZ"/>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cs-CZ"/>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F60A283C-98D5-4274-B9BF-043E280DC694}"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číslo snímku 2"/>
          <p:cNvSpPr>
            <a:spLocks noGrp="1"/>
          </p:cNvSpPr>
          <p:nvPr>
            <p:ph type="sldNum" sz="quarter" idx="10"/>
          </p:nvPr>
        </p:nvSpPr>
        <p:spPr>
          <a:xfrm>
            <a:off x="8531788" y="5648960"/>
            <a:ext cx="548640" cy="396240"/>
          </a:xfrm>
          <a:prstGeom prst="bracketPair">
            <a:avLst>
              <a:gd name="adj" fmla="val 17949"/>
            </a:avLst>
          </a:prstGeom>
        </p:spPr>
        <p:txBody>
          <a:bodyPr/>
          <a:lstStyle/>
          <a:p>
            <a:fld id="{F60A283C-98D5-4274-B9BF-043E280DC694}" type="slidenum">
              <a:rPr lang="cs-CZ" smtClean="0"/>
              <a:t>‹#›</a:t>
            </a:fld>
            <a:endParaRPr lang="cs-CZ"/>
          </a:p>
        </p:txBody>
      </p:sp>
      <p:sp>
        <p:nvSpPr>
          <p:cNvPr id="4" name="Zástupný symbol pro zápatí 3"/>
          <p:cNvSpPr>
            <a:spLocks noGrp="1"/>
          </p:cNvSpPr>
          <p:nvPr>
            <p:ph type="ftr" sz="quarter" idx="11"/>
          </p:nvPr>
        </p:nvSpPr>
        <p:spPr>
          <a:xfrm rot="16200000">
            <a:off x="7586910" y="4048760"/>
            <a:ext cx="2367281" cy="365760"/>
          </a:xfrm>
          <a:prstGeom prst="rect">
            <a:avLst/>
          </a:prstGeom>
        </p:spPr>
        <p:txBody>
          <a:bodyPr/>
          <a:lstStyle/>
          <a:p>
            <a:endParaRPr lang="cs-CZ"/>
          </a:p>
        </p:txBody>
      </p:sp>
      <p:sp>
        <p:nvSpPr>
          <p:cNvPr id="5" name="Zástupný symbol pro datum 4"/>
          <p:cNvSpPr>
            <a:spLocks noGrp="1"/>
          </p:cNvSpPr>
          <p:nvPr>
            <p:ph type="dt" sz="half" idx="12"/>
          </p:nvPr>
        </p:nvSpPr>
        <p:spPr>
          <a:xfrm rot="16200000">
            <a:off x="7551351" y="1645920"/>
            <a:ext cx="2438399" cy="365760"/>
          </a:xfrm>
          <a:prstGeom prst="rect">
            <a:avLst/>
          </a:prstGeom>
        </p:spPr>
        <p:txBody>
          <a:bodyPr/>
          <a:lstStyle/>
          <a:p>
            <a:fld id="{66A4DF74-68BB-4651-AF7F-859F61222387}" type="datetimeFigureOut">
              <a:rPr lang="cs-CZ" smtClean="0"/>
              <a:t>18.10.2023</a:t>
            </a:fld>
            <a:endParaRPr lang="cs-CZ"/>
          </a:p>
        </p:txBody>
      </p:sp>
    </p:spTree>
    <p:extLst>
      <p:ext uri="{BB962C8B-B14F-4D97-AF65-F5344CB8AC3E}">
        <p14:creationId xmlns:p14="http://schemas.microsoft.com/office/powerpoint/2010/main" val="1457435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460432" cy="1143000"/>
          </a:xfrm>
        </p:spPr>
        <p:txBody>
          <a:bodyPr/>
          <a:lstStyle/>
          <a:p>
            <a:r>
              <a:rPr lang="cs-CZ" dirty="0"/>
              <a:t>Kliknutím lze upravit styl.</a:t>
            </a:r>
            <a:endParaRPr lang="en-US" dirty="0"/>
          </a:p>
        </p:txBody>
      </p:sp>
      <p:sp>
        <p:nvSpPr>
          <p:cNvPr id="3" name="Content Placeholder 2"/>
          <p:cNvSpPr>
            <a:spLocks noGrp="1"/>
          </p:cNvSpPr>
          <p:nvPr>
            <p:ph idx="1"/>
          </p:nvPr>
        </p:nvSpPr>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66A4DF74-68BB-4651-AF7F-859F61222387}" type="datetimeFigureOut">
              <a:rPr lang="cs-CZ" smtClean="0"/>
              <a:t>18.10.2023</a:t>
            </a:fld>
            <a:endParaRPr lang="cs-CZ"/>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cs-CZ" dirty="0"/>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F60A283C-98D5-4274-B9BF-043E280DC694}"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cs-CZ"/>
              <a:t>Kliknutím lze upravit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66A4DF74-68BB-4651-AF7F-859F61222387}" type="datetimeFigureOut">
              <a:rPr lang="cs-CZ" smtClean="0"/>
              <a:t>18.10.2023</a:t>
            </a:fld>
            <a:endParaRPr lang="cs-CZ"/>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cs-CZ"/>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F60A283C-98D5-4274-B9BF-043E280DC694}"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a:xfrm rot="16200000">
            <a:off x="7551351" y="1645920"/>
            <a:ext cx="2438399" cy="365760"/>
          </a:xfrm>
          <a:prstGeom prst="rect">
            <a:avLst/>
          </a:prstGeom>
        </p:spPr>
        <p:txBody>
          <a:bodyPr/>
          <a:lstStyle/>
          <a:p>
            <a:fld id="{66A4DF74-68BB-4651-AF7F-859F61222387}" type="datetimeFigureOut">
              <a:rPr lang="cs-CZ" smtClean="0"/>
              <a:t>18.10.2023</a:t>
            </a:fld>
            <a:endParaRPr lang="cs-CZ"/>
          </a:p>
        </p:txBody>
      </p:sp>
      <p:sp>
        <p:nvSpPr>
          <p:cNvPr id="6" name="Footer Placeholder 5"/>
          <p:cNvSpPr>
            <a:spLocks noGrp="1"/>
          </p:cNvSpPr>
          <p:nvPr>
            <p:ph type="ftr" sz="quarter" idx="11"/>
          </p:nvPr>
        </p:nvSpPr>
        <p:spPr>
          <a:xfrm rot="16200000">
            <a:off x="7586910" y="4048760"/>
            <a:ext cx="2367281" cy="365760"/>
          </a:xfrm>
          <a:prstGeom prst="rect">
            <a:avLst/>
          </a:prstGeom>
        </p:spPr>
        <p:txBody>
          <a:bodyPr/>
          <a:lstStyle/>
          <a:p>
            <a:endParaRPr lang="cs-CZ"/>
          </a:p>
        </p:txBody>
      </p:sp>
      <p:sp>
        <p:nvSpPr>
          <p:cNvPr id="7" name="Slide Number Placeholder 6"/>
          <p:cNvSpPr>
            <a:spLocks noGrp="1"/>
          </p:cNvSpPr>
          <p:nvPr>
            <p:ph type="sldNum" sz="quarter" idx="12"/>
          </p:nvPr>
        </p:nvSpPr>
        <p:spPr>
          <a:xfrm>
            <a:off x="8531788" y="5648960"/>
            <a:ext cx="548640" cy="396240"/>
          </a:xfrm>
          <a:prstGeom prst="bracketPair">
            <a:avLst>
              <a:gd name="adj" fmla="val 17949"/>
            </a:avLst>
          </a:prstGeom>
        </p:spPr>
        <p:txBody>
          <a:bodyPr/>
          <a:lstStyle/>
          <a:p>
            <a:fld id="{F60A283C-98D5-4274-B9BF-043E280DC694}"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a:xfrm rot="16200000">
            <a:off x="7551351" y="1645920"/>
            <a:ext cx="2438399" cy="365760"/>
          </a:xfrm>
          <a:prstGeom prst="rect">
            <a:avLst/>
          </a:prstGeom>
        </p:spPr>
        <p:txBody>
          <a:bodyPr/>
          <a:lstStyle/>
          <a:p>
            <a:fld id="{66A4DF74-68BB-4651-AF7F-859F61222387}" type="datetimeFigureOut">
              <a:rPr lang="cs-CZ" smtClean="0"/>
              <a:t>18.10.2023</a:t>
            </a:fld>
            <a:endParaRPr lang="cs-CZ"/>
          </a:p>
        </p:txBody>
      </p:sp>
      <p:sp>
        <p:nvSpPr>
          <p:cNvPr id="8" name="Footer Placeholder 7"/>
          <p:cNvSpPr>
            <a:spLocks noGrp="1"/>
          </p:cNvSpPr>
          <p:nvPr>
            <p:ph type="ftr" sz="quarter" idx="11"/>
          </p:nvPr>
        </p:nvSpPr>
        <p:spPr>
          <a:xfrm rot="16200000">
            <a:off x="7586910" y="4048760"/>
            <a:ext cx="2367281" cy="365760"/>
          </a:xfrm>
          <a:prstGeom prst="rect">
            <a:avLst/>
          </a:prstGeom>
        </p:spPr>
        <p:txBody>
          <a:bodyPr/>
          <a:lstStyle/>
          <a:p>
            <a:endParaRPr lang="cs-CZ"/>
          </a:p>
        </p:txBody>
      </p:sp>
      <p:sp>
        <p:nvSpPr>
          <p:cNvPr id="9" name="Slide Number Placeholder 8"/>
          <p:cNvSpPr>
            <a:spLocks noGrp="1"/>
          </p:cNvSpPr>
          <p:nvPr>
            <p:ph type="sldNum" sz="quarter" idx="12"/>
          </p:nvPr>
        </p:nvSpPr>
        <p:spPr>
          <a:xfrm>
            <a:off x="8531788" y="5648960"/>
            <a:ext cx="548640" cy="396240"/>
          </a:xfrm>
          <a:prstGeom prst="bracketPair">
            <a:avLst>
              <a:gd name="adj" fmla="val 17949"/>
            </a:avLst>
          </a:prstGeom>
        </p:spPr>
        <p:txBody>
          <a:bodyPr/>
          <a:lstStyle/>
          <a:p>
            <a:fld id="{F60A283C-98D5-4274-B9BF-043E280DC694}"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a:xfrm rot="16200000">
            <a:off x="7551351" y="1645920"/>
            <a:ext cx="2438399" cy="365760"/>
          </a:xfrm>
          <a:prstGeom prst="rect">
            <a:avLst/>
          </a:prstGeom>
        </p:spPr>
        <p:txBody>
          <a:bodyPr/>
          <a:lstStyle/>
          <a:p>
            <a:fld id="{66A4DF74-68BB-4651-AF7F-859F61222387}" type="datetimeFigureOut">
              <a:rPr lang="cs-CZ" smtClean="0"/>
              <a:t>18.10.2023</a:t>
            </a:fld>
            <a:endParaRPr lang="cs-CZ"/>
          </a:p>
        </p:txBody>
      </p:sp>
      <p:sp>
        <p:nvSpPr>
          <p:cNvPr id="4" name="Footer Placeholder 3"/>
          <p:cNvSpPr>
            <a:spLocks noGrp="1"/>
          </p:cNvSpPr>
          <p:nvPr>
            <p:ph type="ftr" sz="quarter" idx="11"/>
          </p:nvPr>
        </p:nvSpPr>
        <p:spPr>
          <a:xfrm rot="16200000">
            <a:off x="7586910" y="4048760"/>
            <a:ext cx="2367281" cy="365760"/>
          </a:xfrm>
          <a:prstGeom prst="rect">
            <a:avLst/>
          </a:prstGeom>
        </p:spPr>
        <p:txBody>
          <a:bodyPr/>
          <a:lstStyle/>
          <a:p>
            <a:endParaRPr lang="cs-CZ"/>
          </a:p>
        </p:txBody>
      </p:sp>
      <p:sp>
        <p:nvSpPr>
          <p:cNvPr id="5" name="Slide Number Placeholder 4"/>
          <p:cNvSpPr>
            <a:spLocks noGrp="1"/>
          </p:cNvSpPr>
          <p:nvPr>
            <p:ph type="sldNum" sz="quarter" idx="12"/>
          </p:nvPr>
        </p:nvSpPr>
        <p:spPr>
          <a:xfrm>
            <a:off x="8531788" y="5648960"/>
            <a:ext cx="548640" cy="396240"/>
          </a:xfrm>
          <a:prstGeom prst="bracketPair">
            <a:avLst>
              <a:gd name="adj" fmla="val 17949"/>
            </a:avLst>
          </a:prstGeom>
        </p:spPr>
        <p:txBody>
          <a:bodyPr/>
          <a:lstStyle/>
          <a:p>
            <a:fld id="{F60A283C-98D5-4274-B9BF-043E280DC694}"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16200000">
            <a:off x="7551351" y="1645920"/>
            <a:ext cx="2438399" cy="365760"/>
          </a:xfrm>
          <a:prstGeom prst="rect">
            <a:avLst/>
          </a:prstGeom>
        </p:spPr>
        <p:txBody>
          <a:bodyPr/>
          <a:lstStyle/>
          <a:p>
            <a:fld id="{66A4DF74-68BB-4651-AF7F-859F61222387}" type="datetimeFigureOut">
              <a:rPr lang="cs-CZ" smtClean="0"/>
              <a:t>18.10.2023</a:t>
            </a:fld>
            <a:endParaRPr lang="cs-CZ"/>
          </a:p>
        </p:txBody>
      </p:sp>
      <p:sp>
        <p:nvSpPr>
          <p:cNvPr id="3" name="Footer Placeholder 2"/>
          <p:cNvSpPr>
            <a:spLocks noGrp="1"/>
          </p:cNvSpPr>
          <p:nvPr>
            <p:ph type="ftr" sz="quarter" idx="11"/>
          </p:nvPr>
        </p:nvSpPr>
        <p:spPr>
          <a:xfrm rot="16200000">
            <a:off x="7586910" y="4048760"/>
            <a:ext cx="2367281" cy="365760"/>
          </a:xfrm>
          <a:prstGeom prst="rect">
            <a:avLst/>
          </a:prstGeom>
        </p:spPr>
        <p:txBody>
          <a:bodyPr/>
          <a:lstStyle/>
          <a:p>
            <a:endParaRPr lang="cs-CZ"/>
          </a:p>
        </p:txBody>
      </p:sp>
      <p:sp>
        <p:nvSpPr>
          <p:cNvPr id="4" name="Slide Number Placeholder 3"/>
          <p:cNvSpPr>
            <a:spLocks noGrp="1"/>
          </p:cNvSpPr>
          <p:nvPr>
            <p:ph type="sldNum" sz="quarter" idx="12"/>
          </p:nvPr>
        </p:nvSpPr>
        <p:spPr>
          <a:xfrm>
            <a:off x="8531788" y="5648960"/>
            <a:ext cx="548640" cy="396240"/>
          </a:xfrm>
          <a:prstGeom prst="bracketPair">
            <a:avLst>
              <a:gd name="adj" fmla="val 17949"/>
            </a:avLst>
          </a:prstGeom>
        </p:spPr>
        <p:txBody>
          <a:bodyPr/>
          <a:lstStyle/>
          <a:p>
            <a:fld id="{F60A283C-98D5-4274-B9BF-043E280DC694}"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cs-CZ"/>
              <a:t>Kliknutím lze upravit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a:xfrm rot="16200000">
            <a:off x="7551351" y="1645920"/>
            <a:ext cx="2438399" cy="365760"/>
          </a:xfrm>
          <a:prstGeom prst="rect">
            <a:avLst/>
          </a:prstGeom>
        </p:spPr>
        <p:txBody>
          <a:bodyPr/>
          <a:lstStyle/>
          <a:p>
            <a:fld id="{66A4DF74-68BB-4651-AF7F-859F61222387}" type="datetimeFigureOut">
              <a:rPr lang="cs-CZ" smtClean="0"/>
              <a:t>18.10.2023</a:t>
            </a:fld>
            <a:endParaRPr lang="cs-CZ"/>
          </a:p>
        </p:txBody>
      </p:sp>
      <p:sp>
        <p:nvSpPr>
          <p:cNvPr id="6" name="Footer Placeholder 5"/>
          <p:cNvSpPr>
            <a:spLocks noGrp="1"/>
          </p:cNvSpPr>
          <p:nvPr>
            <p:ph type="ftr" sz="quarter" idx="11"/>
          </p:nvPr>
        </p:nvSpPr>
        <p:spPr>
          <a:xfrm rot="16200000">
            <a:off x="7586910" y="4048760"/>
            <a:ext cx="2367281" cy="365760"/>
          </a:xfrm>
          <a:prstGeom prst="rect">
            <a:avLst/>
          </a:prstGeom>
        </p:spPr>
        <p:txBody>
          <a:bodyPr/>
          <a:lstStyle/>
          <a:p>
            <a:endParaRPr lang="cs-CZ"/>
          </a:p>
        </p:txBody>
      </p:sp>
      <p:sp>
        <p:nvSpPr>
          <p:cNvPr id="7" name="Slide Number Placeholder 6"/>
          <p:cNvSpPr>
            <a:spLocks noGrp="1"/>
          </p:cNvSpPr>
          <p:nvPr>
            <p:ph type="sldNum" sz="quarter" idx="12"/>
          </p:nvPr>
        </p:nvSpPr>
        <p:spPr>
          <a:xfrm>
            <a:off x="8531788" y="5648960"/>
            <a:ext cx="548640" cy="396240"/>
          </a:xfrm>
          <a:prstGeom prst="bracketPair">
            <a:avLst>
              <a:gd name="adj" fmla="val 17949"/>
            </a:avLst>
          </a:prstGeom>
        </p:spPr>
        <p:txBody>
          <a:bodyPr/>
          <a:lstStyle/>
          <a:p>
            <a:fld id="{F60A283C-98D5-4274-B9BF-043E280DC694}" type="slidenum">
              <a:rPr lang="cs-CZ" smtClean="0"/>
              <a:t>‹#›</a:t>
            </a:fld>
            <a:endParaRPr lang="cs-CZ"/>
          </a:p>
        </p:txBody>
      </p:sp>
      <p:sp>
        <p:nvSpPr>
          <p:cNvPr id="9" name="Content Placeholder 8"/>
          <p:cNvSpPr>
            <a:spLocks noGrp="1"/>
          </p:cNvSpPr>
          <p:nvPr>
            <p:ph sz="quarter" idx="13"/>
          </p:nvPr>
        </p:nvSpPr>
        <p:spPr>
          <a:xfrm>
            <a:off x="304800" y="381000"/>
            <a:ext cx="7772400" cy="494284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5.jpg"/><Relationship Id="rId2" Type="http://schemas.openxmlformats.org/officeDocument/2006/relationships/slideLayout" Target="../slideLayouts/slideLayout2.xml"/><Relationship Id="rId16"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74638"/>
            <a:ext cx="8077200" cy="1143000"/>
          </a:xfrm>
          <a:prstGeom prst="rect">
            <a:avLst/>
          </a:prstGeom>
          <a:solidFill>
            <a:srgbClr val="FDBB30"/>
          </a:solidFill>
        </p:spPr>
        <p:txBody>
          <a:bodyPr vert="horz" lIns="91440" tIns="45720" rIns="91440" bIns="45720" rtlCol="0" anchor="ctr">
            <a:noAutofit/>
          </a:bodyPr>
          <a:lstStyle/>
          <a:p>
            <a:r>
              <a:rPr lang="cs-CZ" dirty="0"/>
              <a:t>Kliknutím lze upravit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7" name="Rectangle 6"/>
          <p:cNvSpPr/>
          <p:nvPr/>
        </p:nvSpPr>
        <p:spPr>
          <a:xfrm>
            <a:off x="8676456" y="0"/>
            <a:ext cx="467544"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Obrázek 12"/>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495928" y="3573016"/>
            <a:ext cx="648072" cy="648072"/>
          </a:xfrm>
          <a:prstGeom prst="rect">
            <a:avLst/>
          </a:prstGeom>
        </p:spPr>
      </p:pic>
      <p:pic>
        <p:nvPicPr>
          <p:cNvPr id="14" name="Obrázek 13"/>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495928" y="4437112"/>
            <a:ext cx="648072" cy="648072"/>
          </a:xfrm>
          <a:prstGeom prst="rect">
            <a:avLst/>
          </a:prstGeom>
        </p:spPr>
      </p:pic>
      <p:pic>
        <p:nvPicPr>
          <p:cNvPr id="15" name="Obrázek 14"/>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8495928" y="5301208"/>
            <a:ext cx="648072" cy="653299"/>
          </a:xfrm>
          <a:prstGeom prst="rect">
            <a:avLst/>
          </a:prstGeom>
        </p:spPr>
      </p:pic>
      <p:pic>
        <p:nvPicPr>
          <p:cNvPr id="16" name="Obrázek 15"/>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8495928" y="6203718"/>
            <a:ext cx="648072" cy="658611"/>
          </a:xfrm>
          <a:prstGeom prst="rect">
            <a:avLst/>
          </a:prstGeom>
        </p:spPr>
      </p:pic>
    </p:spTree>
  </p:cSld>
  <p:clrMap bg1="lt1" tx1="dk1" bg2="lt2" tx2="dk2" accent1="accent1" accent2="accent2" accent3="accent3" accent4="accent4" accent5="accent5" accent6="accent6" hlink="hlink" folHlink="folHlink"/>
  <p:sldLayoutIdLst>
    <p:sldLayoutId id="2147483697" r:id="rId1"/>
    <p:sldLayoutId id="2147483708"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txStyles>
    <p:titleStyle>
      <a:lvl1pPr algn="l" defTabSz="914400" rtl="0" eaLnBrk="1" latinLnBrk="0" hangingPunct="1">
        <a:spcBef>
          <a:spcPct val="0"/>
        </a:spcBef>
        <a:buNone/>
        <a:defRPr sz="3200" b="1" kern="1200" cap="none" spc="-100" baseline="0">
          <a:ln>
            <a:noFill/>
          </a:ln>
          <a:solidFill>
            <a:schemeClr val="bg1"/>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44" y="476672"/>
            <a:ext cx="8460432" cy="1801887"/>
          </a:xfrm>
          <a:solidFill>
            <a:srgbClr val="FFC000"/>
          </a:solidFill>
        </p:spPr>
        <p:txBody>
          <a:bodyPr anchor="ctr"/>
          <a:lstStyle/>
          <a:p>
            <a:r>
              <a:rPr lang="es-ES" sz="3600" b="0" dirty="0">
                <a:solidFill>
                  <a:schemeClr val="bg1"/>
                </a:solidFill>
              </a:rPr>
              <a:t>Jakým změnám se nevyhneme ve struktuře</a:t>
            </a:r>
            <a:br>
              <a:rPr lang="es-ES" sz="3600" b="0" dirty="0">
                <a:solidFill>
                  <a:schemeClr val="bg1"/>
                </a:solidFill>
              </a:rPr>
            </a:br>
            <a:r>
              <a:rPr lang="es-ES" sz="3600" b="0" dirty="0">
                <a:solidFill>
                  <a:schemeClr val="bg1"/>
                </a:solidFill>
              </a:rPr>
              <a:t>a organizaci zdravotní péče?</a:t>
            </a:r>
            <a:endParaRPr lang="cs-CZ" sz="3600" b="0" dirty="0">
              <a:solidFill>
                <a:schemeClr val="bg1"/>
              </a:solidFill>
            </a:endParaRPr>
          </a:p>
        </p:txBody>
      </p:sp>
      <p:sp>
        <p:nvSpPr>
          <p:cNvPr id="3" name="Obdélník 2"/>
          <p:cNvSpPr/>
          <p:nvPr/>
        </p:nvSpPr>
        <p:spPr>
          <a:xfrm>
            <a:off x="683568" y="2551837"/>
            <a:ext cx="7488832" cy="769441"/>
          </a:xfrm>
          <a:prstGeom prst="rect">
            <a:avLst/>
          </a:prstGeom>
        </p:spPr>
        <p:txBody>
          <a:bodyPr wrap="square">
            <a:spAutoFit/>
          </a:bodyPr>
          <a:lstStyle/>
          <a:p>
            <a:pPr marL="114300" indent="0" algn="ctr">
              <a:buNone/>
              <a:defRPr/>
            </a:pPr>
            <a:r>
              <a:rPr lang="cs-CZ" altLang="cs-CZ" sz="2400" b="1" dirty="0">
                <a:solidFill>
                  <a:srgbClr val="002060"/>
                </a:solidFill>
              </a:rPr>
              <a:t>Ing. Jan Michálek</a:t>
            </a:r>
          </a:p>
          <a:p>
            <a:pPr marL="114300" indent="0" algn="ctr">
              <a:buNone/>
              <a:defRPr/>
            </a:pPr>
            <a:r>
              <a:rPr lang="cs-CZ" altLang="cs-CZ" sz="2000" dirty="0">
                <a:solidFill>
                  <a:srgbClr val="002060"/>
                </a:solidFill>
              </a:rPr>
              <a:t>Ministerstvo zdravotnictví</a:t>
            </a:r>
          </a:p>
        </p:txBody>
      </p:sp>
    </p:spTree>
    <p:extLst>
      <p:ext uri="{BB962C8B-B14F-4D97-AF65-F5344CB8AC3E}">
        <p14:creationId xmlns:p14="http://schemas.microsoft.com/office/powerpoint/2010/main" val="1303556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544" y="476671"/>
            <a:ext cx="8460432" cy="1800000"/>
          </a:xfrm>
          <a:prstGeom prst="rect">
            <a:avLst/>
          </a:prstGeom>
          <a:solidFill>
            <a:srgbClr val="FFC000"/>
          </a:solidFill>
        </p:spPr>
        <p:txBody>
          <a:bodyPr vert="horz" lIns="91440" tIns="45720" rIns="91440" bIns="45720" rtlCol="0" anchor="ctr">
            <a:noAutofit/>
          </a:bodyPr>
          <a:lstStyle>
            <a:lvl1pPr algn="l" defTabSz="914400" rtl="0" eaLnBrk="1" latinLnBrk="0" hangingPunct="1">
              <a:spcBef>
                <a:spcPct val="0"/>
              </a:spcBef>
              <a:buNone/>
              <a:defRPr sz="3200" b="1" kern="1200" cap="none" spc="-100" baseline="0">
                <a:ln>
                  <a:noFill/>
                </a:ln>
                <a:solidFill>
                  <a:schemeClr val="bg1"/>
                </a:solidFill>
                <a:effectLst/>
                <a:latin typeface="+mj-lt"/>
                <a:ea typeface="+mj-ea"/>
                <a:cs typeface="+mj-cs"/>
              </a:defRPr>
            </a:lvl1pPr>
          </a:lstStyle>
          <a:p>
            <a:pPr algn="ctr"/>
            <a:r>
              <a:rPr lang="cs-CZ" altLang="cs-CZ" sz="6000" b="0" dirty="0"/>
              <a:t>Děkuji za pozornost.</a:t>
            </a:r>
            <a:endParaRPr lang="cs-CZ" sz="6000" b="0"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1242" y="2852936"/>
            <a:ext cx="5740400" cy="3378200"/>
          </a:xfrm>
          <a:prstGeom prst="rect">
            <a:avLst/>
          </a:prstGeom>
        </p:spPr>
      </p:pic>
    </p:spTree>
    <p:extLst>
      <p:ext uri="{BB962C8B-B14F-4D97-AF65-F5344CB8AC3E}">
        <p14:creationId xmlns:p14="http://schemas.microsoft.com/office/powerpoint/2010/main" val="3524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43107"/>
            <a:ext cx="8460432" cy="1143000"/>
          </a:xfrm>
        </p:spPr>
        <p:txBody>
          <a:bodyPr/>
          <a:lstStyle/>
          <a:p>
            <a:pPr marL="114300" indent="0"/>
            <a:r>
              <a:rPr lang="cs-CZ" dirty="0"/>
              <a:t>Systém zdravotnictví v ČR</a:t>
            </a:r>
            <a:endParaRPr lang="cs-CZ" altLang="cs-CZ" dirty="0"/>
          </a:p>
        </p:txBody>
      </p:sp>
      <p:sp>
        <p:nvSpPr>
          <p:cNvPr id="4" name="Zástupný symbol pro obsah 2"/>
          <p:cNvSpPr txBox="1">
            <a:spLocks/>
          </p:cNvSpPr>
          <p:nvPr/>
        </p:nvSpPr>
        <p:spPr>
          <a:xfrm>
            <a:off x="1080000" y="1260000"/>
            <a:ext cx="7452440" cy="5113337"/>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085850" lvl="1" indent="-342900" algn="just"/>
            <a:endParaRPr lang="cs-CZ" altLang="cs-CZ" dirty="0">
              <a:solidFill>
                <a:srgbClr val="002060"/>
              </a:solidFill>
            </a:endParaRPr>
          </a:p>
          <a:p>
            <a:pPr indent="-342900" algn="just"/>
            <a:endParaRPr lang="cs-CZ" altLang="cs-CZ" dirty="0">
              <a:solidFill>
                <a:srgbClr val="002060"/>
              </a:solidFill>
            </a:endParaRPr>
          </a:p>
          <a:p>
            <a:pPr marL="1085850" lvl="1" indent="-342900" algn="just"/>
            <a:endParaRPr lang="cs-CZ" altLang="cs-CZ" dirty="0">
              <a:solidFill>
                <a:srgbClr val="002060"/>
              </a:solidFill>
            </a:endParaRPr>
          </a:p>
        </p:txBody>
      </p:sp>
      <p:sp>
        <p:nvSpPr>
          <p:cNvPr id="17" name="Zástupný obsah 2">
            <a:extLst>
              <a:ext uri="{FF2B5EF4-FFF2-40B4-BE49-F238E27FC236}">
                <a16:creationId xmlns:a16="http://schemas.microsoft.com/office/drawing/2014/main" id="{7028BFDF-B6FC-4FA1-889E-1E88318927DC}"/>
              </a:ext>
            </a:extLst>
          </p:cNvPr>
          <p:cNvSpPr>
            <a:spLocks noGrp="1"/>
          </p:cNvSpPr>
          <p:nvPr>
            <p:ph idx="1"/>
          </p:nvPr>
        </p:nvSpPr>
        <p:spPr>
          <a:xfrm>
            <a:off x="107504" y="1513313"/>
            <a:ext cx="8208912" cy="5113336"/>
          </a:xfrm>
        </p:spPr>
        <p:txBody>
          <a:bodyPr anchor="t">
            <a:normAutofit fontScale="77500" lnSpcReduction="20000"/>
          </a:bodyPr>
          <a:lstStyle/>
          <a:p>
            <a:pPr marL="273050" lvl="1"/>
            <a:r>
              <a:rPr lang="cs-CZ" sz="2400" dirty="0"/>
              <a:t>Veřejné zdravotní pojištění – „</a:t>
            </a:r>
            <a:r>
              <a:rPr lang="cs-CZ" sz="2400" dirty="0">
                <a:solidFill>
                  <a:srgbClr val="FF0000"/>
                </a:solidFill>
              </a:rPr>
              <a:t>všechno</a:t>
            </a:r>
            <a:r>
              <a:rPr lang="cs-CZ" sz="2400" dirty="0"/>
              <a:t>“ „</a:t>
            </a:r>
            <a:r>
              <a:rPr lang="cs-CZ" sz="2400" dirty="0">
                <a:solidFill>
                  <a:schemeClr val="tx2"/>
                </a:solidFill>
              </a:rPr>
              <a:t>všem</a:t>
            </a:r>
            <a:r>
              <a:rPr lang="cs-CZ" sz="2400" dirty="0"/>
              <a:t>“ „všude“ „</a:t>
            </a:r>
            <a:r>
              <a:rPr lang="cs-CZ" sz="2400" dirty="0" err="1"/>
              <a:t>all</a:t>
            </a:r>
            <a:r>
              <a:rPr lang="cs-CZ" sz="2400" dirty="0"/>
              <a:t> </a:t>
            </a:r>
            <a:r>
              <a:rPr lang="cs-CZ" sz="2400" dirty="0" err="1"/>
              <a:t>you</a:t>
            </a:r>
            <a:r>
              <a:rPr lang="cs-CZ" sz="2400" dirty="0"/>
              <a:t> </a:t>
            </a:r>
            <a:r>
              <a:rPr lang="cs-CZ" sz="2400" dirty="0" err="1"/>
              <a:t>can</a:t>
            </a:r>
            <a:r>
              <a:rPr lang="cs-CZ" sz="2400" dirty="0"/>
              <a:t> </a:t>
            </a:r>
            <a:r>
              <a:rPr lang="cs-CZ" sz="2400" dirty="0" err="1"/>
              <a:t>eat</a:t>
            </a:r>
            <a:r>
              <a:rPr lang="cs-CZ" sz="2400" dirty="0"/>
              <a:t>“</a:t>
            </a:r>
          </a:p>
          <a:p>
            <a:pPr marL="638810" lvl="2"/>
            <a:r>
              <a:rPr lang="cs-CZ" sz="2200" dirty="0"/>
              <a:t>Všechno</a:t>
            </a:r>
          </a:p>
          <a:p>
            <a:pPr marL="913130" lvl="3"/>
            <a:r>
              <a:rPr lang="cs-CZ" sz="2000" dirty="0"/>
              <a:t>čl. 31 LZPS – péče je základní </a:t>
            </a:r>
            <a:r>
              <a:rPr lang="cs-CZ" sz="2000" dirty="0" err="1"/>
              <a:t>práco</a:t>
            </a:r>
            <a:endParaRPr lang="cs-CZ" sz="2000" dirty="0"/>
          </a:p>
          <a:p>
            <a:pPr marL="913130" lvl="3"/>
            <a:r>
              <a:rPr lang="cs-CZ" sz="2000" dirty="0"/>
              <a:t>§ 13 zákona o </a:t>
            </a:r>
            <a:r>
              <a:rPr lang="cs-CZ" sz="2000" dirty="0" err="1"/>
              <a:t>v.z.p</a:t>
            </a:r>
            <a:r>
              <a:rPr lang="cs-CZ" sz="2000" dirty="0"/>
              <a:t>. – hradí se vše, co je účelné pro daného pacienta, odpovídá poznatkům vědy a jsou pro to důkazy</a:t>
            </a:r>
          </a:p>
          <a:p>
            <a:pPr marL="913130" lvl="3"/>
            <a:r>
              <a:rPr lang="cs-CZ" sz="2000" dirty="0"/>
              <a:t>§ 16 – hradí se i ostatní, pokud je to jediná možnost</a:t>
            </a:r>
          </a:p>
          <a:p>
            <a:pPr marL="638810" lvl="2"/>
            <a:r>
              <a:rPr lang="cs-CZ" sz="2200" dirty="0"/>
              <a:t>Všem</a:t>
            </a:r>
          </a:p>
          <a:p>
            <a:pPr marL="913130" lvl="3"/>
            <a:r>
              <a:rPr lang="cs-CZ" sz="2000" dirty="0"/>
              <a:t>Vstup do systému </a:t>
            </a:r>
            <a:r>
              <a:rPr lang="cs-CZ" sz="2000" dirty="0" err="1"/>
              <a:t>v.z.p</a:t>
            </a:r>
            <a:r>
              <a:rPr lang="cs-CZ" sz="2000" dirty="0"/>
              <a:t>. je velmi otevřený, není vazba mezi hrazením pojistného a nárokem</a:t>
            </a:r>
          </a:p>
          <a:p>
            <a:pPr marL="638810" lvl="2"/>
            <a:r>
              <a:rPr lang="cs-CZ" sz="2200" dirty="0"/>
              <a:t>Všude</a:t>
            </a:r>
          </a:p>
          <a:p>
            <a:pPr marL="913130" lvl="3"/>
            <a:r>
              <a:rPr lang="cs-CZ" sz="2000" dirty="0"/>
              <a:t>Místní a časová dostupnost, hustá síť poskytovatelů, </a:t>
            </a:r>
            <a:r>
              <a:rPr lang="cs-CZ" sz="2000" b="1" u="sng" dirty="0"/>
              <a:t>očekávání</a:t>
            </a:r>
          </a:p>
          <a:p>
            <a:pPr marL="638810" lvl="2"/>
            <a:r>
              <a:rPr lang="cs-CZ" sz="2200" dirty="0"/>
              <a:t>All </a:t>
            </a:r>
            <a:r>
              <a:rPr lang="cs-CZ" sz="2200" dirty="0" err="1"/>
              <a:t>you</a:t>
            </a:r>
            <a:r>
              <a:rPr lang="cs-CZ" sz="2200" dirty="0"/>
              <a:t> </a:t>
            </a:r>
            <a:r>
              <a:rPr lang="cs-CZ" sz="2200" dirty="0" err="1"/>
              <a:t>can</a:t>
            </a:r>
            <a:r>
              <a:rPr lang="cs-CZ" sz="2200" dirty="0"/>
              <a:t> </a:t>
            </a:r>
            <a:r>
              <a:rPr lang="cs-CZ" sz="2200" dirty="0" err="1"/>
              <a:t>eat</a:t>
            </a:r>
            <a:endParaRPr lang="cs-CZ" sz="2200" dirty="0"/>
          </a:p>
          <a:p>
            <a:pPr marL="913130" lvl="3"/>
            <a:r>
              <a:rPr lang="cs-CZ" sz="2000" dirty="0"/>
              <a:t>Velmi nízká korelace mezi výší plateb a čerpáním péče, tedy – platím ať čerpám nebo nečerpám, často když čerpám, neplatím víc než když nečerpám</a:t>
            </a:r>
          </a:p>
          <a:p>
            <a:pPr marL="913130" lvl="3"/>
            <a:r>
              <a:rPr lang="cs-CZ" sz="2000" dirty="0"/>
              <a:t>švédský stůl či ultra </a:t>
            </a:r>
            <a:r>
              <a:rPr lang="cs-CZ" sz="2000" dirty="0" err="1"/>
              <a:t>all</a:t>
            </a:r>
            <a:r>
              <a:rPr lang="cs-CZ" sz="2000" dirty="0"/>
              <a:t> inklusive </a:t>
            </a:r>
          </a:p>
          <a:p>
            <a:pPr marL="913130" lvl="3"/>
            <a:r>
              <a:rPr lang="cs-CZ" sz="2000" dirty="0"/>
              <a:t>V podstatě jediná spoluúčast – léky… (</a:t>
            </a:r>
            <a:r>
              <a:rPr lang="cs-CZ" sz="2000" dirty="0" err="1"/>
              <a:t>light</a:t>
            </a:r>
            <a:r>
              <a:rPr lang="cs-CZ" sz="2000" dirty="0"/>
              <a:t> </a:t>
            </a:r>
            <a:r>
              <a:rPr lang="cs-CZ" sz="2000" dirty="0" err="1"/>
              <a:t>all</a:t>
            </a:r>
            <a:r>
              <a:rPr lang="cs-CZ" sz="2000" dirty="0"/>
              <a:t> </a:t>
            </a:r>
            <a:r>
              <a:rPr lang="cs-CZ" sz="2000" dirty="0" err="1"/>
              <a:t>inclusive</a:t>
            </a:r>
            <a:r>
              <a:rPr lang="cs-CZ" sz="2000" dirty="0"/>
              <a:t>)</a:t>
            </a:r>
          </a:p>
          <a:p>
            <a:pPr marL="638810" lvl="2"/>
            <a:endParaRPr lang="cs-CZ" sz="2200" dirty="0"/>
          </a:p>
          <a:p>
            <a:pPr marL="273050" lvl="1"/>
            <a:r>
              <a:rPr lang="cs-CZ" sz="2400" dirty="0"/>
              <a:t>Pluralita pojišťoven konkurujících si zatím hlavně marketingově</a:t>
            </a:r>
          </a:p>
          <a:p>
            <a:pPr marL="273050" lvl="1"/>
            <a:r>
              <a:rPr lang="cs-CZ" sz="2400" dirty="0"/>
              <a:t>Mnoho poskytovatelů bez pravidel pro prostup pacienta systémem</a:t>
            </a:r>
          </a:p>
          <a:p>
            <a:pPr marL="273050" lvl="1"/>
            <a:r>
              <a:rPr lang="cs-CZ" sz="2400" dirty="0"/>
              <a:t>Relativně široká práva pojištěnce</a:t>
            </a:r>
          </a:p>
          <a:p>
            <a:pPr marL="273050" lvl="1"/>
            <a:endParaRPr lang="cs-CZ" sz="2400" dirty="0"/>
          </a:p>
          <a:p>
            <a:pPr marL="273050" lvl="1"/>
            <a:endParaRPr lang="cs-CZ" sz="2800" dirty="0"/>
          </a:p>
        </p:txBody>
      </p:sp>
    </p:spTree>
    <p:extLst>
      <p:ext uri="{BB962C8B-B14F-4D97-AF65-F5344CB8AC3E}">
        <p14:creationId xmlns:p14="http://schemas.microsoft.com/office/powerpoint/2010/main" val="4019394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114300" indent="0"/>
            <a:r>
              <a:rPr lang="cs-CZ" dirty="0"/>
              <a:t>Nedostatek zdravotníků (?)</a:t>
            </a:r>
            <a:endParaRPr lang="cs-CZ" altLang="cs-CZ" dirty="0"/>
          </a:p>
        </p:txBody>
      </p:sp>
      <p:sp>
        <p:nvSpPr>
          <p:cNvPr id="4" name="Zástupný symbol pro obsah 2"/>
          <p:cNvSpPr txBox="1">
            <a:spLocks/>
          </p:cNvSpPr>
          <p:nvPr/>
        </p:nvSpPr>
        <p:spPr>
          <a:xfrm>
            <a:off x="1080000" y="1260000"/>
            <a:ext cx="7452440" cy="5113337"/>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085850" lvl="1" indent="-342900" algn="just"/>
            <a:endParaRPr lang="cs-CZ" altLang="cs-CZ" dirty="0">
              <a:solidFill>
                <a:srgbClr val="002060"/>
              </a:solidFill>
            </a:endParaRPr>
          </a:p>
          <a:p>
            <a:pPr indent="-342900" algn="just"/>
            <a:endParaRPr lang="cs-CZ" altLang="cs-CZ" dirty="0">
              <a:solidFill>
                <a:srgbClr val="002060"/>
              </a:solidFill>
            </a:endParaRPr>
          </a:p>
          <a:p>
            <a:pPr marL="1085850" lvl="1" indent="-342900" algn="just"/>
            <a:endParaRPr lang="cs-CZ" altLang="cs-CZ" dirty="0">
              <a:solidFill>
                <a:srgbClr val="002060"/>
              </a:solidFill>
            </a:endParaRPr>
          </a:p>
        </p:txBody>
      </p:sp>
      <p:sp>
        <p:nvSpPr>
          <p:cNvPr id="17" name="Zástupný obsah 2">
            <a:extLst>
              <a:ext uri="{FF2B5EF4-FFF2-40B4-BE49-F238E27FC236}">
                <a16:creationId xmlns:a16="http://schemas.microsoft.com/office/drawing/2014/main" id="{7028BFDF-B6FC-4FA1-889E-1E88318927DC}"/>
              </a:ext>
            </a:extLst>
          </p:cNvPr>
          <p:cNvSpPr>
            <a:spLocks noGrp="1"/>
          </p:cNvSpPr>
          <p:nvPr>
            <p:ph idx="1"/>
          </p:nvPr>
        </p:nvSpPr>
        <p:spPr>
          <a:xfrm>
            <a:off x="255487" y="1513313"/>
            <a:ext cx="7808513" cy="4733334"/>
          </a:xfrm>
        </p:spPr>
        <p:txBody>
          <a:bodyPr anchor="t">
            <a:normAutofit/>
          </a:bodyPr>
          <a:lstStyle/>
          <a:p>
            <a:pPr marL="44450" lvl="1" indent="0">
              <a:buNone/>
            </a:pPr>
            <a:endParaRPr lang="cs-CZ" sz="2800" dirty="0"/>
          </a:p>
        </p:txBody>
      </p:sp>
      <p:pic>
        <p:nvPicPr>
          <p:cNvPr id="6" name="Obrázek 5">
            <a:extLst>
              <a:ext uri="{FF2B5EF4-FFF2-40B4-BE49-F238E27FC236}">
                <a16:creationId xmlns:a16="http://schemas.microsoft.com/office/drawing/2014/main" id="{C5171F4E-ABB3-B8AB-341C-481E3EB61F67}"/>
              </a:ext>
            </a:extLst>
          </p:cNvPr>
          <p:cNvPicPr>
            <a:picLocks noChangeAspect="1"/>
          </p:cNvPicPr>
          <p:nvPr/>
        </p:nvPicPr>
        <p:blipFill>
          <a:blip r:embed="rId3"/>
          <a:stretch>
            <a:fillRect/>
          </a:stretch>
        </p:blipFill>
        <p:spPr>
          <a:xfrm>
            <a:off x="523339" y="1513313"/>
            <a:ext cx="7272808" cy="5336957"/>
          </a:xfrm>
          <a:prstGeom prst="rect">
            <a:avLst/>
          </a:prstGeom>
        </p:spPr>
      </p:pic>
    </p:spTree>
    <p:extLst>
      <p:ext uri="{BB962C8B-B14F-4D97-AF65-F5344CB8AC3E}">
        <p14:creationId xmlns:p14="http://schemas.microsoft.com/office/powerpoint/2010/main" val="1048582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114300" indent="0"/>
            <a:r>
              <a:rPr lang="cs-CZ" sz="2000" dirty="0"/>
              <a:t>Jaké jsou příčiny relativního nedostatku zdravotníků v našem zdravotnictví a proč se v našich nemocnicích tolik slouží?</a:t>
            </a:r>
            <a:endParaRPr lang="cs-CZ" altLang="cs-CZ" sz="2000" dirty="0"/>
          </a:p>
        </p:txBody>
      </p:sp>
      <p:sp>
        <p:nvSpPr>
          <p:cNvPr id="4" name="Zástupný symbol pro obsah 2"/>
          <p:cNvSpPr txBox="1">
            <a:spLocks/>
          </p:cNvSpPr>
          <p:nvPr/>
        </p:nvSpPr>
        <p:spPr>
          <a:xfrm>
            <a:off x="1080000" y="1260000"/>
            <a:ext cx="7452440" cy="5113337"/>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085850" lvl="1" indent="-342900" algn="just"/>
            <a:endParaRPr lang="cs-CZ" altLang="cs-CZ" dirty="0">
              <a:solidFill>
                <a:srgbClr val="002060"/>
              </a:solidFill>
            </a:endParaRPr>
          </a:p>
          <a:p>
            <a:pPr indent="-342900" algn="just"/>
            <a:endParaRPr lang="cs-CZ" altLang="cs-CZ" dirty="0">
              <a:solidFill>
                <a:srgbClr val="002060"/>
              </a:solidFill>
            </a:endParaRPr>
          </a:p>
          <a:p>
            <a:pPr marL="1085850" lvl="1" indent="-342900" algn="just"/>
            <a:endParaRPr lang="cs-CZ" altLang="cs-CZ" dirty="0">
              <a:solidFill>
                <a:srgbClr val="002060"/>
              </a:solidFill>
            </a:endParaRPr>
          </a:p>
        </p:txBody>
      </p:sp>
      <p:sp>
        <p:nvSpPr>
          <p:cNvPr id="17" name="Zástupný obsah 2">
            <a:extLst>
              <a:ext uri="{FF2B5EF4-FFF2-40B4-BE49-F238E27FC236}">
                <a16:creationId xmlns:a16="http://schemas.microsoft.com/office/drawing/2014/main" id="{7028BFDF-B6FC-4FA1-889E-1E88318927DC}"/>
              </a:ext>
            </a:extLst>
          </p:cNvPr>
          <p:cNvSpPr>
            <a:spLocks noGrp="1"/>
          </p:cNvSpPr>
          <p:nvPr>
            <p:ph idx="1"/>
          </p:nvPr>
        </p:nvSpPr>
        <p:spPr>
          <a:xfrm>
            <a:off x="255487" y="1513313"/>
            <a:ext cx="7988921" cy="4733334"/>
          </a:xfrm>
        </p:spPr>
        <p:txBody>
          <a:bodyPr anchor="t">
            <a:normAutofit/>
          </a:bodyPr>
          <a:lstStyle/>
          <a:p>
            <a:pPr marL="273050" lvl="1"/>
            <a:r>
              <a:rPr lang="cs-CZ" sz="2400" b="1" dirty="0"/>
              <a:t>ALE: Vysoký počet lékařů/počet obyvatel ≠ dostatek</a:t>
            </a:r>
          </a:p>
          <a:p>
            <a:pPr marL="273050" lvl="1"/>
            <a:r>
              <a:rPr lang="cs-CZ" sz="2400" dirty="0"/>
              <a:t>Stačí relativně vysoký počet zdravotníků (lékařů) v ČR na:</a:t>
            </a:r>
          </a:p>
          <a:p>
            <a:pPr marL="638810" lvl="2"/>
            <a:r>
              <a:rPr lang="cs-CZ" sz="2200" dirty="0"/>
              <a:t>Počet poskytovatelů akutní lůžkové péče a jejich rozložení v regionech?</a:t>
            </a:r>
          </a:p>
          <a:p>
            <a:pPr marL="638810" lvl="2"/>
            <a:r>
              <a:rPr lang="cs-CZ" sz="2200" dirty="0"/>
              <a:t>Uspokojení nároků našich pacientů na dostupnost péče? (a to, s jakými obtížemi chodí k lékaři?)</a:t>
            </a:r>
          </a:p>
          <a:p>
            <a:pPr marL="638810" lvl="2"/>
            <a:r>
              <a:rPr lang="cs-CZ" sz="2200" dirty="0"/>
              <a:t>Pokrytí systému, kde není v podstatě žádná organizace čerpání péče?</a:t>
            </a:r>
          </a:p>
          <a:p>
            <a:pPr marL="638810" lvl="2"/>
            <a:r>
              <a:rPr lang="cs-CZ" sz="2200" dirty="0"/>
              <a:t>Pokrytí systému, kde není v podstatě žádná brzda na zbytečná či duplicitní vyšetření?</a:t>
            </a:r>
          </a:p>
          <a:p>
            <a:pPr marL="638810" lvl="2"/>
            <a:r>
              <a:rPr lang="cs-CZ" sz="2200" dirty="0"/>
              <a:t>„Nemocnost“ české populace (vysoký počet let v nemoci)</a:t>
            </a:r>
          </a:p>
          <a:p>
            <a:pPr marL="638810" lvl="2"/>
            <a:r>
              <a:rPr lang="cs-CZ" sz="2200" b="1" dirty="0"/>
              <a:t>… tolik se slouží právě proto, že nestačí…</a:t>
            </a:r>
          </a:p>
          <a:p>
            <a:pPr marL="638810" lvl="2"/>
            <a:endParaRPr lang="cs-CZ" sz="2200" dirty="0"/>
          </a:p>
          <a:p>
            <a:pPr marL="44450" lvl="1" indent="0">
              <a:buNone/>
            </a:pPr>
            <a:endParaRPr lang="cs-CZ" sz="2400" dirty="0"/>
          </a:p>
          <a:p>
            <a:pPr marL="273050" lvl="1"/>
            <a:endParaRPr lang="cs-CZ" sz="2800" dirty="0"/>
          </a:p>
        </p:txBody>
      </p:sp>
    </p:spTree>
    <p:extLst>
      <p:ext uri="{BB962C8B-B14F-4D97-AF65-F5344CB8AC3E}">
        <p14:creationId xmlns:p14="http://schemas.microsoft.com/office/powerpoint/2010/main" val="3175077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114300" indent="0"/>
            <a:r>
              <a:rPr lang="cs-CZ" sz="2000" dirty="0"/>
              <a:t>Jaké jsou příčiny relativního nedostatku zdravotníků v našem zdravotnictví a proč se v našich nemocnicích tolik slouží?</a:t>
            </a:r>
            <a:endParaRPr lang="cs-CZ" altLang="cs-CZ" sz="2000" dirty="0"/>
          </a:p>
        </p:txBody>
      </p:sp>
      <p:sp>
        <p:nvSpPr>
          <p:cNvPr id="4" name="Zástupný symbol pro obsah 2"/>
          <p:cNvSpPr txBox="1">
            <a:spLocks/>
          </p:cNvSpPr>
          <p:nvPr/>
        </p:nvSpPr>
        <p:spPr>
          <a:xfrm>
            <a:off x="1080000" y="1260000"/>
            <a:ext cx="7452440" cy="5113337"/>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085850" lvl="1" indent="-342900" algn="just"/>
            <a:endParaRPr lang="cs-CZ" altLang="cs-CZ" dirty="0">
              <a:solidFill>
                <a:srgbClr val="002060"/>
              </a:solidFill>
            </a:endParaRPr>
          </a:p>
          <a:p>
            <a:pPr indent="-342900" algn="just"/>
            <a:endParaRPr lang="cs-CZ" altLang="cs-CZ" dirty="0">
              <a:solidFill>
                <a:srgbClr val="002060"/>
              </a:solidFill>
            </a:endParaRPr>
          </a:p>
          <a:p>
            <a:pPr marL="1085850" lvl="1" indent="-342900" algn="just"/>
            <a:endParaRPr lang="cs-CZ" altLang="cs-CZ" dirty="0">
              <a:solidFill>
                <a:srgbClr val="002060"/>
              </a:solidFill>
            </a:endParaRPr>
          </a:p>
        </p:txBody>
      </p:sp>
      <p:sp>
        <p:nvSpPr>
          <p:cNvPr id="17" name="Zástupný obsah 2">
            <a:extLst>
              <a:ext uri="{FF2B5EF4-FFF2-40B4-BE49-F238E27FC236}">
                <a16:creationId xmlns:a16="http://schemas.microsoft.com/office/drawing/2014/main" id="{7028BFDF-B6FC-4FA1-889E-1E88318927DC}"/>
              </a:ext>
            </a:extLst>
          </p:cNvPr>
          <p:cNvSpPr>
            <a:spLocks noGrp="1"/>
          </p:cNvSpPr>
          <p:nvPr>
            <p:ph idx="1"/>
          </p:nvPr>
        </p:nvSpPr>
        <p:spPr>
          <a:xfrm>
            <a:off x="255487" y="1513313"/>
            <a:ext cx="7988921" cy="4733334"/>
          </a:xfrm>
        </p:spPr>
        <p:txBody>
          <a:bodyPr anchor="t">
            <a:normAutofit/>
          </a:bodyPr>
          <a:lstStyle/>
          <a:p>
            <a:pPr marL="273050" lvl="1"/>
            <a:r>
              <a:rPr lang="cs-CZ" sz="2400" dirty="0"/>
              <a:t>Proč se tolik slouží?</a:t>
            </a:r>
          </a:p>
          <a:p>
            <a:pPr marL="638810" lvl="2"/>
            <a:r>
              <a:rPr lang="cs-CZ" sz="2200" dirty="0"/>
              <a:t>Různé důvody v různých typech zařízení, oddělení…</a:t>
            </a:r>
          </a:p>
          <a:p>
            <a:pPr marL="913130" lvl="3"/>
            <a:r>
              <a:rPr lang="cs-CZ" sz="2000" dirty="0"/>
              <a:t>Úzkoprofilové odbornosti/schopnosti</a:t>
            </a:r>
          </a:p>
          <a:p>
            <a:pPr marL="913130" lvl="3"/>
            <a:r>
              <a:rPr lang="cs-CZ" sz="2000" dirty="0"/>
              <a:t>Malá oddělení</a:t>
            </a:r>
          </a:p>
          <a:p>
            <a:pPr marL="913130" lvl="3"/>
            <a:r>
              <a:rPr lang="cs-CZ" sz="2000" dirty="0"/>
              <a:t>Špatná organizace péče</a:t>
            </a:r>
          </a:p>
          <a:p>
            <a:pPr marL="913130" lvl="3"/>
            <a:r>
              <a:rPr lang="cs-CZ" sz="2000" dirty="0"/>
              <a:t>Obecný nedostatek personálu ochotný pracovat „na daném místě“</a:t>
            </a:r>
          </a:p>
          <a:p>
            <a:pPr marL="638810" lvl="2"/>
            <a:r>
              <a:rPr lang="cs-CZ" sz="2200" dirty="0"/>
              <a:t>„bylo to tak vždy, </a:t>
            </a:r>
            <a:r>
              <a:rPr lang="cs-CZ" sz="2200" b="1" dirty="0"/>
              <a:t>já když jsem byl mladý lékař, tak jsem v nemocnici žil…</a:t>
            </a:r>
            <a:r>
              <a:rPr lang="cs-CZ" sz="2200" i="1" dirty="0"/>
              <a:t>“ …  touto optikou může být péče organizována</a:t>
            </a:r>
          </a:p>
          <a:p>
            <a:pPr marL="638810" lvl="2"/>
            <a:endParaRPr lang="cs-CZ" sz="2200" dirty="0"/>
          </a:p>
          <a:p>
            <a:pPr marL="44450" lvl="1" indent="0">
              <a:buNone/>
            </a:pPr>
            <a:endParaRPr lang="cs-CZ" sz="2400" dirty="0"/>
          </a:p>
          <a:p>
            <a:pPr marL="273050" lvl="1"/>
            <a:endParaRPr lang="cs-CZ" sz="2800" dirty="0"/>
          </a:p>
        </p:txBody>
      </p:sp>
    </p:spTree>
    <p:extLst>
      <p:ext uri="{BB962C8B-B14F-4D97-AF65-F5344CB8AC3E}">
        <p14:creationId xmlns:p14="http://schemas.microsoft.com/office/powerpoint/2010/main" val="3568495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114300" indent="0"/>
            <a:r>
              <a:rPr lang="cs-CZ" sz="2400" dirty="0"/>
              <a:t>Jaké změny by prospěly struktuře naší nemocniční sítě a vnitřní organizaci práce v nemocnicích?</a:t>
            </a:r>
            <a:endParaRPr lang="cs-CZ" altLang="cs-CZ" sz="2400" dirty="0"/>
          </a:p>
        </p:txBody>
      </p:sp>
      <p:sp>
        <p:nvSpPr>
          <p:cNvPr id="4" name="Zástupný symbol pro obsah 2"/>
          <p:cNvSpPr txBox="1">
            <a:spLocks/>
          </p:cNvSpPr>
          <p:nvPr/>
        </p:nvSpPr>
        <p:spPr>
          <a:xfrm>
            <a:off x="1080000" y="1260000"/>
            <a:ext cx="7452440" cy="5113337"/>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085850" lvl="1" indent="-342900" algn="just"/>
            <a:endParaRPr lang="cs-CZ" altLang="cs-CZ" dirty="0">
              <a:solidFill>
                <a:srgbClr val="002060"/>
              </a:solidFill>
            </a:endParaRPr>
          </a:p>
          <a:p>
            <a:pPr indent="-342900" algn="just"/>
            <a:endParaRPr lang="cs-CZ" altLang="cs-CZ" dirty="0">
              <a:solidFill>
                <a:srgbClr val="002060"/>
              </a:solidFill>
            </a:endParaRPr>
          </a:p>
          <a:p>
            <a:pPr marL="1085850" lvl="1" indent="-342900" algn="just"/>
            <a:endParaRPr lang="cs-CZ" altLang="cs-CZ" dirty="0">
              <a:solidFill>
                <a:srgbClr val="002060"/>
              </a:solidFill>
            </a:endParaRPr>
          </a:p>
        </p:txBody>
      </p:sp>
      <p:sp>
        <p:nvSpPr>
          <p:cNvPr id="17" name="Zástupný obsah 2">
            <a:extLst>
              <a:ext uri="{FF2B5EF4-FFF2-40B4-BE49-F238E27FC236}">
                <a16:creationId xmlns:a16="http://schemas.microsoft.com/office/drawing/2014/main" id="{7028BFDF-B6FC-4FA1-889E-1E88318927DC}"/>
              </a:ext>
            </a:extLst>
          </p:cNvPr>
          <p:cNvSpPr>
            <a:spLocks noGrp="1"/>
          </p:cNvSpPr>
          <p:nvPr>
            <p:ph idx="1"/>
          </p:nvPr>
        </p:nvSpPr>
        <p:spPr>
          <a:xfrm>
            <a:off x="247675" y="1850027"/>
            <a:ext cx="8460431" cy="4523309"/>
          </a:xfrm>
        </p:spPr>
        <p:txBody>
          <a:bodyPr anchor="t">
            <a:normAutofit lnSpcReduction="10000"/>
          </a:bodyPr>
          <a:lstStyle/>
          <a:p>
            <a:pPr marL="273050" lvl="1"/>
            <a:r>
              <a:rPr lang="cs-CZ" dirty="0"/>
              <a:t>Co ovlivňuje relativní (ne)dostatek zdravotníků</a:t>
            </a:r>
          </a:p>
          <a:p>
            <a:pPr marL="638810" lvl="2"/>
            <a:r>
              <a:rPr lang="cs-CZ" dirty="0"/>
              <a:t>Počet pacientů, kteří přicházejí za ošetřením…</a:t>
            </a:r>
          </a:p>
          <a:p>
            <a:pPr marL="913130" lvl="3"/>
            <a:r>
              <a:rPr lang="cs-CZ" dirty="0"/>
              <a:t>Musejí být pacienti nemocní tak, jak jsou…? …prevence</a:t>
            </a:r>
          </a:p>
          <a:p>
            <a:pPr marL="913130" lvl="3"/>
            <a:r>
              <a:rPr lang="cs-CZ" dirty="0"/>
              <a:t>Musejí nemocní se svým stavem skutečně k lékaři? …gramotnost</a:t>
            </a:r>
          </a:p>
          <a:p>
            <a:pPr marL="638810" lvl="2"/>
            <a:r>
              <a:rPr lang="cs-CZ" dirty="0"/>
              <a:t>Počet nemocnic – kde všude je potřeba minimální počet lékařů dle vyhlášky?</a:t>
            </a:r>
          </a:p>
          <a:p>
            <a:pPr marL="638810" lvl="2"/>
            <a:r>
              <a:rPr lang="cs-CZ" dirty="0"/>
              <a:t>Kompetence lékařů/</a:t>
            </a:r>
            <a:r>
              <a:rPr lang="cs-CZ" dirty="0" err="1"/>
              <a:t>nelékařů</a:t>
            </a:r>
            <a:r>
              <a:rPr lang="cs-CZ" dirty="0"/>
              <a:t> – co všechno mají dělat?</a:t>
            </a:r>
          </a:p>
          <a:p>
            <a:pPr marL="638810" lvl="2"/>
            <a:r>
              <a:rPr lang="cs-CZ" dirty="0"/>
              <a:t>Struktura lůžková péče/ambulantní péče/primární péče – kdo má danou péči dělat?</a:t>
            </a:r>
          </a:p>
          <a:p>
            <a:pPr marL="638810" lvl="2"/>
            <a:r>
              <a:rPr lang="cs-CZ" dirty="0"/>
              <a:t>Konkurence zaměstnavatelů mimo poskytování péče</a:t>
            </a:r>
          </a:p>
          <a:p>
            <a:pPr marL="638810" lvl="2"/>
            <a:r>
              <a:rPr lang="cs-CZ" dirty="0"/>
              <a:t>Požadavky na personální zabezpečení – reálné/administrativní</a:t>
            </a:r>
          </a:p>
          <a:p>
            <a:pPr marL="638810" lvl="2"/>
            <a:r>
              <a:rPr lang="cs-CZ" dirty="0"/>
              <a:t>Počet pacientů, kteří přicházejí za ošetřením…</a:t>
            </a:r>
          </a:p>
          <a:p>
            <a:pPr marL="638810" lvl="2"/>
            <a:endParaRPr lang="cs-CZ" dirty="0"/>
          </a:p>
          <a:p>
            <a:pPr marL="638810" lvl="2"/>
            <a:endParaRPr lang="cs-CZ" dirty="0"/>
          </a:p>
          <a:p>
            <a:pPr marL="638810" lvl="2"/>
            <a:endParaRPr lang="cs-CZ" dirty="0"/>
          </a:p>
          <a:p>
            <a:pPr marL="638810" lvl="2"/>
            <a:r>
              <a:rPr lang="cs-CZ" dirty="0"/>
              <a:t>…změny jsou věcí politického konsenzu, v prezentaci řešení budu zdrženlivý….</a:t>
            </a:r>
          </a:p>
        </p:txBody>
      </p:sp>
    </p:spTree>
    <p:extLst>
      <p:ext uri="{BB962C8B-B14F-4D97-AF65-F5344CB8AC3E}">
        <p14:creationId xmlns:p14="http://schemas.microsoft.com/office/powerpoint/2010/main" val="2963910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400" dirty="0"/>
              <a:t>Jaké změny by prospěly struktuře naší nemocniční sítě a vnitřní organizaci práce v nemocnicích?</a:t>
            </a:r>
            <a:endParaRPr lang="en-US" sz="2400" dirty="0"/>
          </a:p>
        </p:txBody>
      </p:sp>
      <p:pic>
        <p:nvPicPr>
          <p:cNvPr id="5" name="Zástupný obsah 4" descr="Obsah obrázku snímek obrazovky, vánoční stromeček, strom, vánoce&#10;&#10;Popis byl vytvořen automaticky">
            <a:extLst>
              <a:ext uri="{FF2B5EF4-FFF2-40B4-BE49-F238E27FC236}">
                <a16:creationId xmlns:a16="http://schemas.microsoft.com/office/drawing/2014/main" id="{CCEB18D3-214A-CD36-3E0E-1F31DEED5C99}"/>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r="33022"/>
          <a:stretch/>
        </p:blipFill>
        <p:spPr>
          <a:xfrm>
            <a:off x="467544" y="1628800"/>
            <a:ext cx="3168352" cy="3240360"/>
          </a:xfrm>
        </p:spPr>
      </p:pic>
      <p:sp>
        <p:nvSpPr>
          <p:cNvPr id="6" name="TextovéPole 5">
            <a:extLst>
              <a:ext uri="{FF2B5EF4-FFF2-40B4-BE49-F238E27FC236}">
                <a16:creationId xmlns:a16="http://schemas.microsoft.com/office/drawing/2014/main" id="{F9DB0442-0D80-D37D-07D5-89262B27550F}"/>
              </a:ext>
            </a:extLst>
          </p:cNvPr>
          <p:cNvSpPr txBox="1"/>
          <p:nvPr/>
        </p:nvSpPr>
        <p:spPr>
          <a:xfrm>
            <a:off x="3851920" y="1628800"/>
            <a:ext cx="4392488" cy="3693319"/>
          </a:xfrm>
          <a:prstGeom prst="rect">
            <a:avLst/>
          </a:prstGeom>
          <a:noFill/>
        </p:spPr>
        <p:txBody>
          <a:bodyPr wrap="square" rtlCol="0">
            <a:spAutoFit/>
          </a:bodyPr>
          <a:lstStyle/>
          <a:p>
            <a:pPr marL="285750" indent="-285750">
              <a:buFont typeface="Arial" panose="020B0604020202020204" pitchFamily="34" charset="0"/>
              <a:buChar char="•"/>
            </a:pPr>
            <a:endParaRPr lang="cs-CZ" dirty="0"/>
          </a:p>
          <a:p>
            <a:r>
              <a:rPr lang="cs-CZ" dirty="0"/>
              <a:t> </a:t>
            </a:r>
          </a:p>
          <a:p>
            <a:pPr marL="285750" indent="-285750">
              <a:buFont typeface="Arial" panose="020B0604020202020204" pitchFamily="34" charset="0"/>
              <a:buChar char="•"/>
            </a:pPr>
            <a:r>
              <a:rPr lang="cs-CZ" dirty="0"/>
              <a:t> přenastavení kompetencí zdravotníků</a:t>
            </a:r>
          </a:p>
          <a:p>
            <a:pPr marL="285750" indent="-285750">
              <a:buFont typeface="Arial" panose="020B0604020202020204" pitchFamily="34" charset="0"/>
              <a:buChar char="•"/>
            </a:pPr>
            <a:r>
              <a:rPr lang="cs-CZ" dirty="0"/>
              <a:t> koncentrace péče</a:t>
            </a:r>
          </a:p>
          <a:p>
            <a:pPr marL="285750" indent="-285750">
              <a:buFont typeface="Arial" panose="020B0604020202020204" pitchFamily="34" charset="0"/>
              <a:buChar char="•"/>
            </a:pPr>
            <a:r>
              <a:rPr lang="cs-CZ" dirty="0"/>
              <a:t> změna struktury systému prim/</a:t>
            </a:r>
            <a:r>
              <a:rPr lang="cs-CZ" dirty="0" err="1"/>
              <a:t>amb</a:t>
            </a:r>
            <a:r>
              <a:rPr lang="cs-CZ" dirty="0"/>
              <a:t>/</a:t>
            </a:r>
            <a:r>
              <a:rPr lang="cs-CZ" dirty="0" err="1"/>
              <a:t>hosp</a:t>
            </a:r>
            <a:endParaRPr lang="cs-CZ" dirty="0"/>
          </a:p>
          <a:p>
            <a:r>
              <a:rPr lang="cs-CZ" dirty="0"/>
              <a:t> </a:t>
            </a:r>
          </a:p>
          <a:p>
            <a:pPr marL="285750" indent="-285750">
              <a:buFont typeface="Arial" panose="020B0604020202020204" pitchFamily="34" charset="0"/>
              <a:buChar char="•"/>
            </a:pPr>
            <a:r>
              <a:rPr lang="cs-CZ" dirty="0"/>
              <a:t>Podpora prevence a zdravotní gramotnosti </a:t>
            </a:r>
          </a:p>
          <a:p>
            <a:pPr marL="285750" indent="-285750">
              <a:buFont typeface="Arial" panose="020B0604020202020204" pitchFamily="34" charset="0"/>
              <a:buChar char="•"/>
            </a:pPr>
            <a:r>
              <a:rPr lang="cs-CZ" b="1" dirty="0"/>
              <a:t>Organizace práce!</a:t>
            </a:r>
          </a:p>
          <a:p>
            <a:pPr marL="285750" indent="-285750">
              <a:buFont typeface="Arial" panose="020B0604020202020204" pitchFamily="34" charset="0"/>
              <a:buChar char="•"/>
            </a:pPr>
            <a:r>
              <a:rPr lang="cs-CZ" dirty="0"/>
              <a:t>Trajektorie pacienta - </a:t>
            </a:r>
            <a:r>
              <a:rPr lang="cs-CZ" b="1" dirty="0"/>
              <a:t>provázení</a:t>
            </a:r>
            <a:r>
              <a:rPr lang="cs-CZ" dirty="0"/>
              <a:t> </a:t>
            </a:r>
          </a:p>
          <a:p>
            <a:r>
              <a:rPr lang="cs-CZ" dirty="0"/>
              <a:t> </a:t>
            </a:r>
          </a:p>
          <a:p>
            <a:r>
              <a:rPr lang="cs-CZ" dirty="0"/>
              <a:t> </a:t>
            </a:r>
          </a:p>
          <a:p>
            <a:pPr marL="285750" indent="-285750">
              <a:buFont typeface="Arial" panose="020B0604020202020204" pitchFamily="34" charset="0"/>
              <a:buChar char="•"/>
            </a:pPr>
            <a:r>
              <a:rPr lang="cs-CZ" dirty="0"/>
              <a:t>Odstranění zjevně toxických praktik</a:t>
            </a:r>
          </a:p>
        </p:txBody>
      </p:sp>
    </p:spTree>
    <p:extLst>
      <p:ext uri="{BB962C8B-B14F-4D97-AF65-F5344CB8AC3E}">
        <p14:creationId xmlns:p14="http://schemas.microsoft.com/office/powerpoint/2010/main" val="3097533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Jak by měly změny probíhat a kdo by se na nich měl podílet?</a:t>
            </a:r>
            <a:endParaRPr lang="en-US" dirty="0"/>
          </a:p>
        </p:txBody>
      </p:sp>
      <p:sp>
        <p:nvSpPr>
          <p:cNvPr id="7" name="Zástupný obsah 2">
            <a:extLst>
              <a:ext uri="{FF2B5EF4-FFF2-40B4-BE49-F238E27FC236}">
                <a16:creationId xmlns:a16="http://schemas.microsoft.com/office/drawing/2014/main" id="{DC95206D-80E3-9C09-A370-F61A77CEC749}"/>
              </a:ext>
            </a:extLst>
          </p:cNvPr>
          <p:cNvSpPr>
            <a:spLocks noGrp="1"/>
          </p:cNvSpPr>
          <p:nvPr>
            <p:ph idx="1"/>
          </p:nvPr>
        </p:nvSpPr>
        <p:spPr>
          <a:xfrm>
            <a:off x="255487" y="1513313"/>
            <a:ext cx="7988921" cy="4733334"/>
          </a:xfrm>
        </p:spPr>
        <p:txBody>
          <a:bodyPr anchor="t">
            <a:normAutofit/>
          </a:bodyPr>
          <a:lstStyle/>
          <a:p>
            <a:pPr marL="387350" lvl="1" indent="-342900"/>
            <a:r>
              <a:rPr lang="cs-CZ" sz="2400" dirty="0"/>
              <a:t>Občan - volič</a:t>
            </a:r>
          </a:p>
          <a:p>
            <a:pPr marL="387350" lvl="1" indent="-342900"/>
            <a:r>
              <a:rPr lang="cs-CZ" sz="2400" dirty="0"/>
              <a:t>Zdravotník – odborník</a:t>
            </a:r>
          </a:p>
          <a:p>
            <a:pPr marL="387350" lvl="1" indent="-342900"/>
            <a:r>
              <a:rPr lang="cs-CZ" sz="2400" dirty="0"/>
              <a:t>Zdravotník – pracovní síla (odbory…)</a:t>
            </a:r>
          </a:p>
          <a:p>
            <a:pPr marL="387350" lvl="1" indent="-342900"/>
            <a:r>
              <a:rPr lang="cs-CZ" sz="2400" dirty="0"/>
              <a:t>Managementy poskytovatelů</a:t>
            </a:r>
          </a:p>
          <a:p>
            <a:pPr marL="387350" lvl="1" indent="-342900"/>
            <a:r>
              <a:rPr lang="cs-CZ" sz="2400" dirty="0"/>
              <a:t>Zdravotní pojišťovny</a:t>
            </a:r>
          </a:p>
          <a:p>
            <a:pPr marL="387350" lvl="1" indent="-342900"/>
            <a:r>
              <a:rPr lang="cs-CZ" sz="2400" dirty="0"/>
              <a:t>Ministerstvo zdravotnictví</a:t>
            </a:r>
          </a:p>
          <a:p>
            <a:pPr marL="387350" lvl="1" indent="-342900"/>
            <a:r>
              <a:rPr lang="cs-CZ" sz="2400" dirty="0"/>
              <a:t>…všichni…</a:t>
            </a:r>
          </a:p>
          <a:p>
            <a:pPr marL="387350" lvl="1" indent="-342900"/>
            <a:endParaRPr lang="cs-CZ" sz="2400" dirty="0"/>
          </a:p>
          <a:p>
            <a:pPr marL="44450" lvl="1" indent="0">
              <a:buNone/>
            </a:pPr>
            <a:r>
              <a:rPr lang="cs-CZ" sz="2400" dirty="0"/>
              <a:t>… pokusů o reformu zdravotnictví nebylo mnoho, ale lze říci, že jedinou životaschopnou cestou jsou </a:t>
            </a:r>
            <a:r>
              <a:rPr lang="cs-CZ" sz="2400" b="1" dirty="0"/>
              <a:t>postupné změny</a:t>
            </a:r>
            <a:r>
              <a:rPr lang="cs-CZ" sz="2400" dirty="0"/>
              <a:t>…</a:t>
            </a:r>
          </a:p>
          <a:p>
            <a:pPr marL="387350" lvl="1" indent="-342900"/>
            <a:endParaRPr lang="cs-CZ" sz="2400" dirty="0"/>
          </a:p>
          <a:p>
            <a:pPr marL="44450" lvl="1" indent="0">
              <a:buNone/>
            </a:pPr>
            <a:endParaRPr lang="cs-CZ" sz="2400" dirty="0"/>
          </a:p>
          <a:p>
            <a:pPr marL="273050" lvl="1"/>
            <a:endParaRPr lang="cs-CZ" sz="2800" dirty="0"/>
          </a:p>
        </p:txBody>
      </p:sp>
    </p:spTree>
    <p:extLst>
      <p:ext uri="{BB962C8B-B14F-4D97-AF65-F5344CB8AC3E}">
        <p14:creationId xmlns:p14="http://schemas.microsoft.com/office/powerpoint/2010/main" val="412308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l-PL" dirty="0"/>
              <a:t>Závěr - řešení</a:t>
            </a:r>
            <a:endParaRPr lang="en-US" dirty="0"/>
          </a:p>
        </p:txBody>
      </p:sp>
      <p:sp>
        <p:nvSpPr>
          <p:cNvPr id="7" name="Zástupný obsah 2">
            <a:extLst>
              <a:ext uri="{FF2B5EF4-FFF2-40B4-BE49-F238E27FC236}">
                <a16:creationId xmlns:a16="http://schemas.microsoft.com/office/drawing/2014/main" id="{DC95206D-80E3-9C09-A370-F61A77CEC749}"/>
              </a:ext>
            </a:extLst>
          </p:cNvPr>
          <p:cNvSpPr>
            <a:spLocks noGrp="1"/>
          </p:cNvSpPr>
          <p:nvPr>
            <p:ph idx="1"/>
          </p:nvPr>
        </p:nvSpPr>
        <p:spPr>
          <a:xfrm>
            <a:off x="255487" y="1513313"/>
            <a:ext cx="7988921" cy="4733334"/>
          </a:xfrm>
        </p:spPr>
        <p:txBody>
          <a:bodyPr anchor="t">
            <a:normAutofit/>
          </a:bodyPr>
          <a:lstStyle/>
          <a:p>
            <a:pPr marL="44450" lvl="1" indent="0">
              <a:buNone/>
            </a:pPr>
            <a:r>
              <a:rPr lang="cs-CZ" sz="2400" dirty="0"/>
              <a:t>Péče bude efektivně poskytována v optimálně geograficky rozložené síti poskytovatelů, vždy na té úrovni péče, která odpovídá povaze onemocnění, dobře zaplacenými, nepřetěžovanými zdravotníky, pacientům, kteří péči skutečně potřebují, za úhrady, které umožní pokrytí efektivně vynaložených nákladů a zároveň motivují poskytovatele k žádoucímu chování.</a:t>
            </a:r>
          </a:p>
          <a:p>
            <a:pPr marL="44450" lvl="1" indent="0">
              <a:buNone/>
            </a:pPr>
            <a:endParaRPr lang="cs-CZ" sz="2400" dirty="0"/>
          </a:p>
          <a:p>
            <a:pPr marL="273050" lvl="1"/>
            <a:endParaRPr lang="cs-CZ" sz="2800" dirty="0"/>
          </a:p>
        </p:txBody>
      </p:sp>
    </p:spTree>
    <p:extLst>
      <p:ext uri="{BB962C8B-B14F-4D97-AF65-F5344CB8AC3E}">
        <p14:creationId xmlns:p14="http://schemas.microsoft.com/office/powerpoint/2010/main" val="1126797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usedství">
  <a:themeElements>
    <a:clrScheme name="Vlastní 8">
      <a:dk1>
        <a:sysClr val="windowText" lastClr="000000"/>
      </a:dk1>
      <a:lt1>
        <a:sysClr val="window" lastClr="FFFFFF"/>
      </a:lt1>
      <a:dk2>
        <a:srgbClr val="003A63"/>
      </a:dk2>
      <a:lt2>
        <a:srgbClr val="E9E5DC"/>
      </a:lt2>
      <a:accent1>
        <a:srgbClr val="003E6C"/>
      </a:accent1>
      <a:accent2>
        <a:srgbClr val="D31145"/>
      </a:accent2>
      <a:accent3>
        <a:srgbClr val="C2CD23"/>
      </a:accent3>
      <a:accent4>
        <a:srgbClr val="000000"/>
      </a:accent4>
      <a:accent5>
        <a:srgbClr val="F4B700"/>
      </a:accent5>
      <a:accent6>
        <a:srgbClr val="855D5D"/>
      </a:accent6>
      <a:hlink>
        <a:srgbClr val="CC9900"/>
      </a:hlink>
      <a:folHlink>
        <a:srgbClr val="96A9A9"/>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usedství">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52297EF487CE244BD18868F6F6FB55A" ma:contentTypeVersion="16" ma:contentTypeDescription="Vytvoří nový dokument" ma:contentTypeScope="" ma:versionID="80b4ad6c89574ac76bbdf291e8b2ec1c">
  <xsd:schema xmlns:xsd="http://www.w3.org/2001/XMLSchema" xmlns:xs="http://www.w3.org/2001/XMLSchema" xmlns:p="http://schemas.microsoft.com/office/2006/metadata/properties" xmlns:ns3="4155615e-00b8-4293-8b79-8f0c85a7a6bd" xmlns:ns4="e77ad3bb-eb31-48b0-87aa-94e52e8c7809" targetNamespace="http://schemas.microsoft.com/office/2006/metadata/properties" ma:root="true" ma:fieldsID="91564305861b38aa6e5a0769bc529f23" ns3:_="" ns4:_="">
    <xsd:import namespace="4155615e-00b8-4293-8b79-8f0c85a7a6bd"/>
    <xsd:import namespace="e77ad3bb-eb31-48b0-87aa-94e52e8c78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element ref="ns3:MediaServiceLocation"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55615e-00b8-4293-8b79-8f0c85a7a6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7ad3bb-eb31-48b0-87aa-94e52e8c7809" elementFormDefault="qualified">
    <xsd:import namespace="http://schemas.microsoft.com/office/2006/documentManagement/types"/>
    <xsd:import namespace="http://schemas.microsoft.com/office/infopath/2007/PartnerControls"/>
    <xsd:element name="SharedWithUsers" ma:index="17"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dílené s podrobnostmi" ma:internalName="SharedWithDetails" ma:readOnly="true">
      <xsd:simpleType>
        <xsd:restriction base="dms:Note">
          <xsd:maxLength value="255"/>
        </xsd:restriction>
      </xsd:simpleType>
    </xsd:element>
    <xsd:element name="SharingHintHash" ma:index="19"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4155615e-00b8-4293-8b79-8f0c85a7a6bd" xsi:nil="true"/>
  </documentManagement>
</p:properties>
</file>

<file path=customXml/itemProps1.xml><?xml version="1.0" encoding="utf-8"?>
<ds:datastoreItem xmlns:ds="http://schemas.openxmlformats.org/officeDocument/2006/customXml" ds:itemID="{718027B3-812B-4C06-96B9-3B416BD92C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55615e-00b8-4293-8b79-8f0c85a7a6bd"/>
    <ds:schemaRef ds:uri="e77ad3bb-eb31-48b0-87aa-94e52e8c78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3BDF4C-0719-49D6-AB93-B812C00713B0}">
  <ds:schemaRefs>
    <ds:schemaRef ds:uri="http://schemas.microsoft.com/sharepoint/v3/contenttype/forms"/>
  </ds:schemaRefs>
</ds:datastoreItem>
</file>

<file path=customXml/itemProps3.xml><?xml version="1.0" encoding="utf-8"?>
<ds:datastoreItem xmlns:ds="http://schemas.openxmlformats.org/officeDocument/2006/customXml" ds:itemID="{79C60AC8-BE6A-4A46-A367-8575DAD2C451}">
  <ds:schemaRefs>
    <ds:schemaRef ds:uri="http://www.w3.org/XML/1998/namespace"/>
    <ds:schemaRef ds:uri="e77ad3bb-eb31-48b0-87aa-94e52e8c7809"/>
    <ds:schemaRef ds:uri="http://schemas.openxmlformats.org/package/2006/metadata/core-properties"/>
    <ds:schemaRef ds:uri="http://schemas.microsoft.com/office/2006/metadata/properties"/>
    <ds:schemaRef ds:uri="http://schemas.microsoft.com/office/infopath/2007/PartnerControls"/>
    <ds:schemaRef ds:uri="http://purl.org/dc/terms/"/>
    <ds:schemaRef ds:uri="http://purl.org/dc/dcmitype/"/>
    <ds:schemaRef ds:uri="http://purl.org/dc/elements/1.1/"/>
    <ds:schemaRef ds:uri="http://schemas.microsoft.com/office/2006/documentManagement/types"/>
    <ds:schemaRef ds:uri="4155615e-00b8-4293-8b79-8f0c85a7a6bd"/>
  </ds:schemaRefs>
</ds:datastoreItem>
</file>

<file path=docProps/app.xml><?xml version="1.0" encoding="utf-8"?>
<Properties xmlns="http://schemas.openxmlformats.org/officeDocument/2006/extended-properties" xmlns:vt="http://schemas.openxmlformats.org/officeDocument/2006/docPropsVTypes">
  <Template>Adjacency</Template>
  <TotalTime>31986</TotalTime>
  <Words>738</Words>
  <Application>Microsoft Office PowerPoint</Application>
  <PresentationFormat>Předvádění na obrazovce (4:3)</PresentationFormat>
  <Paragraphs>99</Paragraphs>
  <Slides>10</Slides>
  <Notes>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Cambria</vt:lpstr>
      <vt:lpstr>Sousedství</vt:lpstr>
      <vt:lpstr>Jakým změnám se nevyhneme ve struktuře a organizaci zdravotní péče?</vt:lpstr>
      <vt:lpstr>Systém zdravotnictví v ČR</vt:lpstr>
      <vt:lpstr>Nedostatek zdravotníků (?)</vt:lpstr>
      <vt:lpstr>Jaké jsou příčiny relativního nedostatku zdravotníků v našem zdravotnictví a proč se v našich nemocnicích tolik slouží?</vt:lpstr>
      <vt:lpstr>Jaké jsou příčiny relativního nedostatku zdravotníků v našem zdravotnictví a proč se v našich nemocnicích tolik slouží?</vt:lpstr>
      <vt:lpstr>Jaké změny by prospěly struktuře naší nemocniční sítě a vnitřní organizaci práce v nemocnicích?</vt:lpstr>
      <vt:lpstr>Jaké změny by prospěly struktuře naší nemocniční sítě a vnitřní organizaci práce v nemocnicích?</vt:lpstr>
      <vt:lpstr>Jak by měly změny probíhat a kdo by se na nich měl podílet?</vt:lpstr>
      <vt:lpstr>Závěr - řešení</vt:lpstr>
      <vt:lpstr>Prezentace aplikace PowerPoint</vt:lpstr>
    </vt:vector>
  </TitlesOfParts>
  <Company>MZČR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Změny v úhradové vyhlášce na rok 2015</dc:title>
  <dc:creator>Žílová Pavlína Bc.</dc:creator>
  <cp:lastModifiedBy>Michálek Jan, Ing.</cp:lastModifiedBy>
  <cp:revision>115</cp:revision>
  <cp:lastPrinted>2018-10-18T09:48:09Z</cp:lastPrinted>
  <dcterms:created xsi:type="dcterms:W3CDTF">2014-12-16T09:24:34Z</dcterms:created>
  <dcterms:modified xsi:type="dcterms:W3CDTF">2023-10-18T12:18:36Z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0x010100352297EF487CE244BD18868F6F6FB55A</vt:lpwstr>
  </property>
</Properties>
</file>