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12" r:id="rId6"/>
  </p:sldMasterIdLst>
  <p:notesMasterIdLst>
    <p:notesMasterId r:id="rId24"/>
  </p:notesMasterIdLst>
  <p:handoutMasterIdLst>
    <p:handoutMasterId r:id="rId25"/>
  </p:handoutMasterIdLst>
  <p:sldIdLst>
    <p:sldId id="256" r:id="rId7"/>
    <p:sldId id="851" r:id="rId8"/>
    <p:sldId id="858" r:id="rId9"/>
    <p:sldId id="857" r:id="rId10"/>
    <p:sldId id="816" r:id="rId11"/>
    <p:sldId id="860" r:id="rId12"/>
    <p:sldId id="861" r:id="rId13"/>
    <p:sldId id="862" r:id="rId14"/>
    <p:sldId id="866" r:id="rId15"/>
    <p:sldId id="867" r:id="rId16"/>
    <p:sldId id="868" r:id="rId17"/>
    <p:sldId id="869" r:id="rId18"/>
    <p:sldId id="870" r:id="rId19"/>
    <p:sldId id="871" r:id="rId20"/>
    <p:sldId id="843" r:id="rId21"/>
    <p:sldId id="307" r:id="rId22"/>
    <p:sldId id="828" r:id="rId23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01"/>
    <a:srgbClr val="ED2826"/>
    <a:srgbClr val="FFFFFF"/>
    <a:srgbClr val="22263A"/>
    <a:srgbClr val="FA7D12"/>
    <a:srgbClr val="1316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019FE-1E15-481D-A68E-4ADBADB721B9}" v="2" dt="2023-09-19T11:29:42.386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2" autoAdjust="0"/>
    <p:restoredTop sz="96370" autoAdjust="0"/>
  </p:normalViewPr>
  <p:slideViewPr>
    <p:cSldViewPr snapToGrid="0">
      <p:cViewPr varScale="1">
        <p:scale>
          <a:sx n="108" d="100"/>
          <a:sy n="108" d="100"/>
        </p:scale>
        <p:origin x="111" y="1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5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A0099-A330-403B-8BED-81A82D89D11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900A0-D187-42AF-A4EF-0D6EFF4B938B}">
      <dgm:prSet custT="1"/>
      <dgm:spPr/>
      <dgm:t>
        <a:bodyPr/>
        <a:lstStyle/>
        <a:p>
          <a:r>
            <a:rPr lang="cs-CZ" sz="2000" dirty="0"/>
            <a:t>cenová konkurence ZP a tlak na efektivitu</a:t>
          </a:r>
          <a:endParaRPr lang="en-US" sz="2000" dirty="0"/>
        </a:p>
      </dgm:t>
    </dgm:pt>
    <dgm:pt modelId="{D26FE1C0-0422-4EE6-9316-E9AED66A301D}" type="parTrans" cxnId="{DF923D69-2A67-4D7D-9853-222855A2B751}">
      <dgm:prSet/>
      <dgm:spPr/>
      <dgm:t>
        <a:bodyPr/>
        <a:lstStyle/>
        <a:p>
          <a:endParaRPr lang="en-US"/>
        </a:p>
      </dgm:t>
    </dgm:pt>
    <dgm:pt modelId="{FA720F87-E3C1-4195-B4FA-7FCE18891EFC}" type="sibTrans" cxnId="{DF923D69-2A67-4D7D-9853-222855A2B751}">
      <dgm:prSet/>
      <dgm:spPr/>
      <dgm:t>
        <a:bodyPr/>
        <a:lstStyle/>
        <a:p>
          <a:endParaRPr lang="en-US"/>
        </a:p>
      </dgm:t>
    </dgm:pt>
    <dgm:pt modelId="{DB821DFF-3CB8-4C2D-A65C-8CCE8B112102}">
      <dgm:prSet custT="1"/>
      <dgm:spPr/>
      <dgm:t>
        <a:bodyPr/>
        <a:lstStyle/>
        <a:p>
          <a:r>
            <a:rPr lang="cs-CZ" sz="2000" dirty="0"/>
            <a:t>finanční motivace k chování ZP i pojištěnce  </a:t>
          </a:r>
          <a:endParaRPr lang="en-US" sz="2000" dirty="0"/>
        </a:p>
      </dgm:t>
    </dgm:pt>
    <dgm:pt modelId="{458D179D-E43D-453B-ACBF-38A0F172ADDF}" type="parTrans" cxnId="{4CCE05F6-207D-479E-97A3-1B366C5A77BF}">
      <dgm:prSet/>
      <dgm:spPr/>
      <dgm:t>
        <a:bodyPr/>
        <a:lstStyle/>
        <a:p>
          <a:endParaRPr lang="en-US"/>
        </a:p>
      </dgm:t>
    </dgm:pt>
    <dgm:pt modelId="{25E1646C-5BE9-4CEF-88F0-16359FBDE2C9}" type="sibTrans" cxnId="{4CCE05F6-207D-479E-97A3-1B366C5A77BF}">
      <dgm:prSet/>
      <dgm:spPr/>
      <dgm:t>
        <a:bodyPr/>
        <a:lstStyle/>
        <a:p>
          <a:endParaRPr lang="en-US"/>
        </a:p>
      </dgm:t>
    </dgm:pt>
    <dgm:pt modelId="{6BCF8E88-AA8B-4127-9C74-F40E1AA621CC}">
      <dgm:prSet custT="1"/>
      <dgm:spPr/>
      <dgm:t>
        <a:bodyPr/>
        <a:lstStyle/>
        <a:p>
          <a:r>
            <a:rPr lang="cs-CZ" sz="1800" dirty="0"/>
            <a:t>přizpůsobení pojistného potřebám, možnostem, schopnostem </a:t>
          </a:r>
          <a:endParaRPr lang="en-US" sz="1800" dirty="0"/>
        </a:p>
      </dgm:t>
    </dgm:pt>
    <dgm:pt modelId="{E85CD4D4-A222-4F40-BB37-2587C7395767}" type="parTrans" cxnId="{A36971A8-D517-492F-87EC-071192025443}">
      <dgm:prSet/>
      <dgm:spPr/>
      <dgm:t>
        <a:bodyPr/>
        <a:lstStyle/>
        <a:p>
          <a:endParaRPr lang="en-US"/>
        </a:p>
      </dgm:t>
    </dgm:pt>
    <dgm:pt modelId="{0D893A79-BAA0-4E80-996B-052B825BD939}" type="sibTrans" cxnId="{A36971A8-D517-492F-87EC-071192025443}">
      <dgm:prSet/>
      <dgm:spPr/>
      <dgm:t>
        <a:bodyPr/>
        <a:lstStyle/>
        <a:p>
          <a:endParaRPr lang="en-US"/>
        </a:p>
      </dgm:t>
    </dgm:pt>
    <dgm:pt modelId="{3B9FC6EC-738C-490E-BE29-6C14AEDF6931}">
      <dgm:prSet/>
      <dgm:spPr/>
      <dgm:t>
        <a:bodyPr/>
        <a:lstStyle/>
        <a:p>
          <a:r>
            <a:rPr lang="cs-CZ" dirty="0"/>
            <a:t>stabilita, předvídatelnost - plánování</a:t>
          </a:r>
          <a:endParaRPr lang="en-US" dirty="0"/>
        </a:p>
      </dgm:t>
    </dgm:pt>
    <dgm:pt modelId="{C297A080-DB65-4223-9C31-328C981A5CEC}" type="parTrans" cxnId="{B1F95AB9-D5DF-4764-99DC-317DC2FF50BF}">
      <dgm:prSet/>
      <dgm:spPr/>
      <dgm:t>
        <a:bodyPr/>
        <a:lstStyle/>
        <a:p>
          <a:endParaRPr lang="en-US"/>
        </a:p>
      </dgm:t>
    </dgm:pt>
    <dgm:pt modelId="{118571FD-C17F-468C-843A-81F6CD46EA72}" type="sibTrans" cxnId="{B1F95AB9-D5DF-4764-99DC-317DC2FF50BF}">
      <dgm:prSet/>
      <dgm:spPr/>
      <dgm:t>
        <a:bodyPr/>
        <a:lstStyle/>
        <a:p>
          <a:endParaRPr lang="en-US"/>
        </a:p>
      </dgm:t>
    </dgm:pt>
    <dgm:pt modelId="{E0E36E6A-78FB-49A7-A83C-3F23DAC4834F}">
      <dgm:prSet/>
      <dgm:spPr/>
      <dgm:t>
        <a:bodyPr/>
        <a:lstStyle/>
        <a:p>
          <a:r>
            <a:rPr lang="cs-CZ" dirty="0"/>
            <a:t>navýšení portfolia zdrojů</a:t>
          </a:r>
          <a:endParaRPr lang="en-US" dirty="0"/>
        </a:p>
      </dgm:t>
    </dgm:pt>
    <dgm:pt modelId="{D507760C-B9A8-425B-BBD9-43CAA8166E22}" type="parTrans" cxnId="{73014C52-BF19-4838-A981-E8347A438248}">
      <dgm:prSet/>
      <dgm:spPr/>
      <dgm:t>
        <a:bodyPr/>
        <a:lstStyle/>
        <a:p>
          <a:endParaRPr lang="en-US"/>
        </a:p>
      </dgm:t>
    </dgm:pt>
    <dgm:pt modelId="{9025CF43-2DA5-430B-85D1-0E0749B6101E}" type="sibTrans" cxnId="{73014C52-BF19-4838-A981-E8347A438248}">
      <dgm:prSet/>
      <dgm:spPr/>
      <dgm:t>
        <a:bodyPr/>
        <a:lstStyle/>
        <a:p>
          <a:endParaRPr lang="en-US"/>
        </a:p>
      </dgm:t>
    </dgm:pt>
    <dgm:pt modelId="{F815D666-4D50-4D7B-B49D-9CC8F2D77F59}">
      <dgm:prSet/>
      <dgm:spPr/>
      <dgm:t>
        <a:bodyPr/>
        <a:lstStyle/>
        <a:p>
          <a:r>
            <a:rPr lang="cs-CZ" dirty="0"/>
            <a:t>snížení závislosti na st. rozpočtu a politickém rozhodování</a:t>
          </a:r>
          <a:endParaRPr lang="en-US" dirty="0"/>
        </a:p>
      </dgm:t>
    </dgm:pt>
    <dgm:pt modelId="{B253246B-6E73-4EA8-9AEF-3615BADB5353}" type="parTrans" cxnId="{1D707238-D4C7-4383-BED7-39A5F9905E78}">
      <dgm:prSet/>
      <dgm:spPr/>
      <dgm:t>
        <a:bodyPr/>
        <a:lstStyle/>
        <a:p>
          <a:endParaRPr lang="en-US"/>
        </a:p>
      </dgm:t>
    </dgm:pt>
    <dgm:pt modelId="{12C52221-81E8-46F3-86A9-FF6910F2DB30}" type="sibTrans" cxnId="{1D707238-D4C7-4383-BED7-39A5F9905E78}">
      <dgm:prSet/>
      <dgm:spPr/>
      <dgm:t>
        <a:bodyPr/>
        <a:lstStyle/>
        <a:p>
          <a:endParaRPr lang="en-US"/>
        </a:p>
      </dgm:t>
    </dgm:pt>
    <dgm:pt modelId="{64FF520C-024D-482D-AC20-87DDCE736EF0}">
      <dgm:prSet/>
      <dgm:spPr/>
      <dgm:t>
        <a:bodyPr/>
        <a:lstStyle/>
        <a:p>
          <a:r>
            <a:rPr lang="cs-CZ" dirty="0"/>
            <a:t>zvýšení celkových příjmů systému   </a:t>
          </a:r>
          <a:endParaRPr lang="en-US" dirty="0"/>
        </a:p>
      </dgm:t>
    </dgm:pt>
    <dgm:pt modelId="{3FD45861-1EA1-437F-A762-903FBB88C784}" type="parTrans" cxnId="{E72D2484-A548-47C9-A4FF-5CF259BC465C}">
      <dgm:prSet/>
      <dgm:spPr/>
      <dgm:t>
        <a:bodyPr/>
        <a:lstStyle/>
        <a:p>
          <a:endParaRPr lang="cs-CZ"/>
        </a:p>
      </dgm:t>
    </dgm:pt>
    <dgm:pt modelId="{FA97B8F5-91D8-4A88-9F35-4A20694A9D7C}" type="sibTrans" cxnId="{E72D2484-A548-47C9-A4FF-5CF259BC465C}">
      <dgm:prSet/>
      <dgm:spPr/>
      <dgm:t>
        <a:bodyPr/>
        <a:lstStyle/>
        <a:p>
          <a:endParaRPr lang="cs-CZ"/>
        </a:p>
      </dgm:t>
    </dgm:pt>
    <dgm:pt modelId="{D2CA2DD1-A2F9-491B-8DE9-AB5ADEBCCDD9}">
      <dgm:prSet/>
      <dgm:spPr/>
      <dgm:t>
        <a:bodyPr/>
        <a:lstStyle/>
        <a:p>
          <a:r>
            <a:rPr lang="cs-CZ" dirty="0"/>
            <a:t>prodloužení celkové délky </a:t>
          </a:r>
          <a:r>
            <a:rPr lang="cs-CZ" dirty="0" err="1"/>
            <a:t>výd</a:t>
          </a:r>
          <a:r>
            <a:rPr lang="cs-CZ" dirty="0"/>
            <a:t>. činnosti </a:t>
          </a:r>
          <a:endParaRPr lang="en-US" dirty="0"/>
        </a:p>
      </dgm:t>
    </dgm:pt>
    <dgm:pt modelId="{316B5006-FD2E-44D6-B00A-9CD004C93F7C}" type="parTrans" cxnId="{B65170A0-C095-4C51-B1DE-92B13E30D082}">
      <dgm:prSet/>
      <dgm:spPr/>
      <dgm:t>
        <a:bodyPr/>
        <a:lstStyle/>
        <a:p>
          <a:endParaRPr lang="cs-CZ"/>
        </a:p>
      </dgm:t>
    </dgm:pt>
    <dgm:pt modelId="{7B11AE67-1781-41E9-A60B-6E53D13DFFCE}" type="sibTrans" cxnId="{B65170A0-C095-4C51-B1DE-92B13E30D082}">
      <dgm:prSet/>
      <dgm:spPr/>
      <dgm:t>
        <a:bodyPr/>
        <a:lstStyle/>
        <a:p>
          <a:endParaRPr lang="cs-CZ"/>
        </a:p>
      </dgm:t>
    </dgm:pt>
    <dgm:pt modelId="{DF736369-520D-4689-A792-5428E2B0C06F}" type="pres">
      <dgm:prSet presAssocID="{A84A0099-A330-403B-8BED-81A82D89D11C}" presName="Name0" presStyleCnt="0">
        <dgm:presLayoutVars>
          <dgm:dir/>
          <dgm:resizeHandles val="exact"/>
        </dgm:presLayoutVars>
      </dgm:prSet>
      <dgm:spPr/>
    </dgm:pt>
    <dgm:pt modelId="{94147CEE-833B-4A82-8B36-4A6495F02F65}" type="pres">
      <dgm:prSet presAssocID="{9F9900A0-D187-42AF-A4EF-0D6EFF4B938B}" presName="node" presStyleLbl="node1" presStyleIdx="0" presStyleCnt="8">
        <dgm:presLayoutVars>
          <dgm:bulletEnabled val="1"/>
        </dgm:presLayoutVars>
      </dgm:prSet>
      <dgm:spPr/>
    </dgm:pt>
    <dgm:pt modelId="{319278F3-507A-4E99-B130-350E6B9F4C73}" type="pres">
      <dgm:prSet presAssocID="{FA720F87-E3C1-4195-B4FA-7FCE18891EFC}" presName="sibTrans" presStyleLbl="sibTrans1D1" presStyleIdx="0" presStyleCnt="7"/>
      <dgm:spPr/>
    </dgm:pt>
    <dgm:pt modelId="{375FE702-A396-457D-BCA3-5729F75A1D95}" type="pres">
      <dgm:prSet presAssocID="{FA720F87-E3C1-4195-B4FA-7FCE18891EFC}" presName="connectorText" presStyleLbl="sibTrans1D1" presStyleIdx="0" presStyleCnt="7"/>
      <dgm:spPr/>
    </dgm:pt>
    <dgm:pt modelId="{AA60897E-7EB8-42F1-9376-5466147B6E7A}" type="pres">
      <dgm:prSet presAssocID="{DB821DFF-3CB8-4C2D-A65C-8CCE8B112102}" presName="node" presStyleLbl="node1" presStyleIdx="1" presStyleCnt="8">
        <dgm:presLayoutVars>
          <dgm:bulletEnabled val="1"/>
        </dgm:presLayoutVars>
      </dgm:prSet>
      <dgm:spPr/>
    </dgm:pt>
    <dgm:pt modelId="{D9BE2F98-819F-440E-BFC1-BDB471174431}" type="pres">
      <dgm:prSet presAssocID="{25E1646C-5BE9-4CEF-88F0-16359FBDE2C9}" presName="sibTrans" presStyleLbl="sibTrans1D1" presStyleIdx="1" presStyleCnt="7"/>
      <dgm:spPr/>
    </dgm:pt>
    <dgm:pt modelId="{7E745B63-FE77-46F8-BAC8-755323C6427A}" type="pres">
      <dgm:prSet presAssocID="{25E1646C-5BE9-4CEF-88F0-16359FBDE2C9}" presName="connectorText" presStyleLbl="sibTrans1D1" presStyleIdx="1" presStyleCnt="7"/>
      <dgm:spPr/>
    </dgm:pt>
    <dgm:pt modelId="{03B670C8-BABC-414A-8B65-139323881AF0}" type="pres">
      <dgm:prSet presAssocID="{6BCF8E88-AA8B-4127-9C74-F40E1AA621CC}" presName="node" presStyleLbl="node1" presStyleIdx="2" presStyleCnt="8">
        <dgm:presLayoutVars>
          <dgm:bulletEnabled val="1"/>
        </dgm:presLayoutVars>
      </dgm:prSet>
      <dgm:spPr/>
    </dgm:pt>
    <dgm:pt modelId="{396BC5F3-49A2-4078-9BA3-9C7A1A601F94}" type="pres">
      <dgm:prSet presAssocID="{0D893A79-BAA0-4E80-996B-052B825BD939}" presName="sibTrans" presStyleLbl="sibTrans1D1" presStyleIdx="2" presStyleCnt="7"/>
      <dgm:spPr/>
    </dgm:pt>
    <dgm:pt modelId="{69271B9D-C7E3-4528-A8EC-47276999BE6A}" type="pres">
      <dgm:prSet presAssocID="{0D893A79-BAA0-4E80-996B-052B825BD939}" presName="connectorText" presStyleLbl="sibTrans1D1" presStyleIdx="2" presStyleCnt="7"/>
      <dgm:spPr/>
    </dgm:pt>
    <dgm:pt modelId="{6598C162-70C7-46F6-8248-657F3B251BBD}" type="pres">
      <dgm:prSet presAssocID="{3B9FC6EC-738C-490E-BE29-6C14AEDF6931}" presName="node" presStyleLbl="node1" presStyleIdx="3" presStyleCnt="8">
        <dgm:presLayoutVars>
          <dgm:bulletEnabled val="1"/>
        </dgm:presLayoutVars>
      </dgm:prSet>
      <dgm:spPr/>
    </dgm:pt>
    <dgm:pt modelId="{5A7A500D-167F-4735-A660-00215F97D636}" type="pres">
      <dgm:prSet presAssocID="{118571FD-C17F-468C-843A-81F6CD46EA72}" presName="sibTrans" presStyleLbl="sibTrans1D1" presStyleIdx="3" presStyleCnt="7"/>
      <dgm:spPr/>
    </dgm:pt>
    <dgm:pt modelId="{CAA6A62F-2018-46C2-B586-6A8884B74FF3}" type="pres">
      <dgm:prSet presAssocID="{118571FD-C17F-468C-843A-81F6CD46EA72}" presName="connectorText" presStyleLbl="sibTrans1D1" presStyleIdx="3" presStyleCnt="7"/>
      <dgm:spPr/>
    </dgm:pt>
    <dgm:pt modelId="{E49B8A27-C8E7-45FF-A3D7-1B5199E8C414}" type="pres">
      <dgm:prSet presAssocID="{E0E36E6A-78FB-49A7-A83C-3F23DAC4834F}" presName="node" presStyleLbl="node1" presStyleIdx="4" presStyleCnt="8">
        <dgm:presLayoutVars>
          <dgm:bulletEnabled val="1"/>
        </dgm:presLayoutVars>
      </dgm:prSet>
      <dgm:spPr/>
    </dgm:pt>
    <dgm:pt modelId="{E91AA316-E663-4C39-AA88-990B8AF07414}" type="pres">
      <dgm:prSet presAssocID="{9025CF43-2DA5-430B-85D1-0E0749B6101E}" presName="sibTrans" presStyleLbl="sibTrans1D1" presStyleIdx="4" presStyleCnt="7"/>
      <dgm:spPr/>
    </dgm:pt>
    <dgm:pt modelId="{9D9288EE-5B76-496D-9EDE-96C1E77C4904}" type="pres">
      <dgm:prSet presAssocID="{9025CF43-2DA5-430B-85D1-0E0749B6101E}" presName="connectorText" presStyleLbl="sibTrans1D1" presStyleIdx="4" presStyleCnt="7"/>
      <dgm:spPr/>
    </dgm:pt>
    <dgm:pt modelId="{F2CA72E9-3735-410B-AF71-CFB663ADBEE4}" type="pres">
      <dgm:prSet presAssocID="{F815D666-4D50-4D7B-B49D-9CC8F2D77F59}" presName="node" presStyleLbl="node1" presStyleIdx="5" presStyleCnt="8">
        <dgm:presLayoutVars>
          <dgm:bulletEnabled val="1"/>
        </dgm:presLayoutVars>
      </dgm:prSet>
      <dgm:spPr/>
    </dgm:pt>
    <dgm:pt modelId="{D121470D-9786-4657-8344-8DF3126B3B19}" type="pres">
      <dgm:prSet presAssocID="{12C52221-81E8-46F3-86A9-FF6910F2DB30}" presName="sibTrans" presStyleLbl="sibTrans1D1" presStyleIdx="5" presStyleCnt="7"/>
      <dgm:spPr/>
    </dgm:pt>
    <dgm:pt modelId="{AD0DD834-5E3F-4D47-8E3B-595380044CE7}" type="pres">
      <dgm:prSet presAssocID="{12C52221-81E8-46F3-86A9-FF6910F2DB30}" presName="connectorText" presStyleLbl="sibTrans1D1" presStyleIdx="5" presStyleCnt="7"/>
      <dgm:spPr/>
    </dgm:pt>
    <dgm:pt modelId="{37771CCF-375A-4FF7-B6C6-D730881C9C54}" type="pres">
      <dgm:prSet presAssocID="{D2CA2DD1-A2F9-491B-8DE9-AB5ADEBCCDD9}" presName="node" presStyleLbl="node1" presStyleIdx="6" presStyleCnt="8">
        <dgm:presLayoutVars>
          <dgm:bulletEnabled val="1"/>
        </dgm:presLayoutVars>
      </dgm:prSet>
      <dgm:spPr/>
    </dgm:pt>
    <dgm:pt modelId="{162F1404-1258-4B18-AA28-94A49559E120}" type="pres">
      <dgm:prSet presAssocID="{7B11AE67-1781-41E9-A60B-6E53D13DFFCE}" presName="sibTrans" presStyleLbl="sibTrans1D1" presStyleIdx="6" presStyleCnt="7"/>
      <dgm:spPr/>
    </dgm:pt>
    <dgm:pt modelId="{F65D793E-0453-400B-9D03-716FF58E7D63}" type="pres">
      <dgm:prSet presAssocID="{7B11AE67-1781-41E9-A60B-6E53D13DFFCE}" presName="connectorText" presStyleLbl="sibTrans1D1" presStyleIdx="6" presStyleCnt="7"/>
      <dgm:spPr/>
    </dgm:pt>
    <dgm:pt modelId="{EE4917A7-EC66-4556-8448-115718539862}" type="pres">
      <dgm:prSet presAssocID="{64FF520C-024D-482D-AC20-87DDCE736EF0}" presName="node" presStyleLbl="node1" presStyleIdx="7" presStyleCnt="8">
        <dgm:presLayoutVars>
          <dgm:bulletEnabled val="1"/>
        </dgm:presLayoutVars>
      </dgm:prSet>
      <dgm:spPr/>
    </dgm:pt>
  </dgm:ptLst>
  <dgm:cxnLst>
    <dgm:cxn modelId="{D888AB04-0BF5-4638-9AEF-9D2F13928C24}" type="presOf" srcId="{F815D666-4D50-4D7B-B49D-9CC8F2D77F59}" destId="{F2CA72E9-3735-410B-AF71-CFB663ADBEE4}" srcOrd="0" destOrd="0" presId="urn:microsoft.com/office/officeart/2016/7/layout/RepeatingBendingProcessNew"/>
    <dgm:cxn modelId="{D558D107-B572-4F10-99B9-C0879005FF06}" type="presOf" srcId="{FA720F87-E3C1-4195-B4FA-7FCE18891EFC}" destId="{319278F3-507A-4E99-B130-350E6B9F4C73}" srcOrd="0" destOrd="0" presId="urn:microsoft.com/office/officeart/2016/7/layout/RepeatingBendingProcessNew"/>
    <dgm:cxn modelId="{4D7B600B-81B4-481F-84E5-3645AB4662C1}" type="presOf" srcId="{7B11AE67-1781-41E9-A60B-6E53D13DFFCE}" destId="{F65D793E-0453-400B-9D03-716FF58E7D63}" srcOrd="1" destOrd="0" presId="urn:microsoft.com/office/officeart/2016/7/layout/RepeatingBendingProcessNew"/>
    <dgm:cxn modelId="{E9C1D90E-B391-488E-8A54-5669674633B9}" type="presOf" srcId="{0D893A79-BAA0-4E80-996B-052B825BD939}" destId="{69271B9D-C7E3-4528-A8EC-47276999BE6A}" srcOrd="1" destOrd="0" presId="urn:microsoft.com/office/officeart/2016/7/layout/RepeatingBendingProcessNew"/>
    <dgm:cxn modelId="{E1581118-3475-43D8-AA10-88581AE4EEF7}" type="presOf" srcId="{D2CA2DD1-A2F9-491B-8DE9-AB5ADEBCCDD9}" destId="{37771CCF-375A-4FF7-B6C6-D730881C9C54}" srcOrd="0" destOrd="0" presId="urn:microsoft.com/office/officeart/2016/7/layout/RepeatingBendingProcessNew"/>
    <dgm:cxn modelId="{04B86F29-224F-4C27-A837-7A749478AD11}" type="presOf" srcId="{E0E36E6A-78FB-49A7-A83C-3F23DAC4834F}" destId="{E49B8A27-C8E7-45FF-A3D7-1B5199E8C414}" srcOrd="0" destOrd="0" presId="urn:microsoft.com/office/officeart/2016/7/layout/RepeatingBendingProcessNew"/>
    <dgm:cxn modelId="{6DB78E30-F303-416F-B5E6-A73E66AAAA5B}" type="presOf" srcId="{A84A0099-A330-403B-8BED-81A82D89D11C}" destId="{DF736369-520D-4689-A792-5428E2B0C06F}" srcOrd="0" destOrd="0" presId="urn:microsoft.com/office/officeart/2016/7/layout/RepeatingBendingProcessNew"/>
    <dgm:cxn modelId="{A2208436-B1DA-4BC9-91E1-80C3908A5D6D}" type="presOf" srcId="{118571FD-C17F-468C-843A-81F6CD46EA72}" destId="{5A7A500D-167F-4735-A660-00215F97D636}" srcOrd="0" destOrd="0" presId="urn:microsoft.com/office/officeart/2016/7/layout/RepeatingBendingProcessNew"/>
    <dgm:cxn modelId="{8BE46A38-F428-42BA-80BB-BF04945C34F1}" type="presOf" srcId="{64FF520C-024D-482D-AC20-87DDCE736EF0}" destId="{EE4917A7-EC66-4556-8448-115718539862}" srcOrd="0" destOrd="0" presId="urn:microsoft.com/office/officeart/2016/7/layout/RepeatingBendingProcessNew"/>
    <dgm:cxn modelId="{1D707238-D4C7-4383-BED7-39A5F9905E78}" srcId="{A84A0099-A330-403B-8BED-81A82D89D11C}" destId="{F815D666-4D50-4D7B-B49D-9CC8F2D77F59}" srcOrd="5" destOrd="0" parTransId="{B253246B-6E73-4EA8-9AEF-3615BADB5353}" sibTransId="{12C52221-81E8-46F3-86A9-FF6910F2DB30}"/>
    <dgm:cxn modelId="{F5744D3C-B5B5-4C11-8B8E-D8E07A358763}" type="presOf" srcId="{9025CF43-2DA5-430B-85D1-0E0749B6101E}" destId="{9D9288EE-5B76-496D-9EDE-96C1E77C4904}" srcOrd="1" destOrd="0" presId="urn:microsoft.com/office/officeart/2016/7/layout/RepeatingBendingProcessNew"/>
    <dgm:cxn modelId="{C9BA443D-14A9-4869-B7F7-943A355D7DC1}" type="presOf" srcId="{0D893A79-BAA0-4E80-996B-052B825BD939}" destId="{396BC5F3-49A2-4078-9BA3-9C7A1A601F94}" srcOrd="0" destOrd="0" presId="urn:microsoft.com/office/officeart/2016/7/layout/RepeatingBendingProcessNew"/>
    <dgm:cxn modelId="{DF923D69-2A67-4D7D-9853-222855A2B751}" srcId="{A84A0099-A330-403B-8BED-81A82D89D11C}" destId="{9F9900A0-D187-42AF-A4EF-0D6EFF4B938B}" srcOrd="0" destOrd="0" parTransId="{D26FE1C0-0422-4EE6-9316-E9AED66A301D}" sibTransId="{FA720F87-E3C1-4195-B4FA-7FCE18891EFC}"/>
    <dgm:cxn modelId="{73014C52-BF19-4838-A981-E8347A438248}" srcId="{A84A0099-A330-403B-8BED-81A82D89D11C}" destId="{E0E36E6A-78FB-49A7-A83C-3F23DAC4834F}" srcOrd="4" destOrd="0" parTransId="{D507760C-B9A8-425B-BBD9-43CAA8166E22}" sibTransId="{9025CF43-2DA5-430B-85D1-0E0749B6101E}"/>
    <dgm:cxn modelId="{24803555-4BD9-49C6-8D41-309E5AD78FC2}" type="presOf" srcId="{DB821DFF-3CB8-4C2D-A65C-8CCE8B112102}" destId="{AA60897E-7EB8-42F1-9376-5466147B6E7A}" srcOrd="0" destOrd="0" presId="urn:microsoft.com/office/officeart/2016/7/layout/RepeatingBendingProcessNew"/>
    <dgm:cxn modelId="{42C6F87D-54FC-457F-8665-4F48EDD246C8}" type="presOf" srcId="{9F9900A0-D187-42AF-A4EF-0D6EFF4B938B}" destId="{94147CEE-833B-4A82-8B36-4A6495F02F65}" srcOrd="0" destOrd="0" presId="urn:microsoft.com/office/officeart/2016/7/layout/RepeatingBendingProcessNew"/>
    <dgm:cxn modelId="{4CC3DD82-5DC8-40D7-A21E-57CFC8BC0D07}" type="presOf" srcId="{3B9FC6EC-738C-490E-BE29-6C14AEDF6931}" destId="{6598C162-70C7-46F6-8248-657F3B251BBD}" srcOrd="0" destOrd="0" presId="urn:microsoft.com/office/officeart/2016/7/layout/RepeatingBendingProcessNew"/>
    <dgm:cxn modelId="{E72D2484-A548-47C9-A4FF-5CF259BC465C}" srcId="{A84A0099-A330-403B-8BED-81A82D89D11C}" destId="{64FF520C-024D-482D-AC20-87DDCE736EF0}" srcOrd="7" destOrd="0" parTransId="{3FD45861-1EA1-437F-A762-903FBB88C784}" sibTransId="{FA97B8F5-91D8-4A88-9F35-4A20694A9D7C}"/>
    <dgm:cxn modelId="{1DE7F18C-1FFE-444B-AECB-D6CCC38355B1}" type="presOf" srcId="{118571FD-C17F-468C-843A-81F6CD46EA72}" destId="{CAA6A62F-2018-46C2-B586-6A8884B74FF3}" srcOrd="1" destOrd="0" presId="urn:microsoft.com/office/officeart/2016/7/layout/RepeatingBendingProcessNew"/>
    <dgm:cxn modelId="{B65170A0-C095-4C51-B1DE-92B13E30D082}" srcId="{A84A0099-A330-403B-8BED-81A82D89D11C}" destId="{D2CA2DD1-A2F9-491B-8DE9-AB5ADEBCCDD9}" srcOrd="6" destOrd="0" parTransId="{316B5006-FD2E-44D6-B00A-9CD004C93F7C}" sibTransId="{7B11AE67-1781-41E9-A60B-6E53D13DFFCE}"/>
    <dgm:cxn modelId="{A36971A8-D517-492F-87EC-071192025443}" srcId="{A84A0099-A330-403B-8BED-81A82D89D11C}" destId="{6BCF8E88-AA8B-4127-9C74-F40E1AA621CC}" srcOrd="2" destOrd="0" parTransId="{E85CD4D4-A222-4F40-BB37-2587C7395767}" sibTransId="{0D893A79-BAA0-4E80-996B-052B825BD939}"/>
    <dgm:cxn modelId="{EC2EA8B2-EF2B-4E9F-8B80-4185C234599A}" type="presOf" srcId="{12C52221-81E8-46F3-86A9-FF6910F2DB30}" destId="{D121470D-9786-4657-8344-8DF3126B3B19}" srcOrd="0" destOrd="0" presId="urn:microsoft.com/office/officeart/2016/7/layout/RepeatingBendingProcessNew"/>
    <dgm:cxn modelId="{B1F95AB9-D5DF-4764-99DC-317DC2FF50BF}" srcId="{A84A0099-A330-403B-8BED-81A82D89D11C}" destId="{3B9FC6EC-738C-490E-BE29-6C14AEDF6931}" srcOrd="3" destOrd="0" parTransId="{C297A080-DB65-4223-9C31-328C981A5CEC}" sibTransId="{118571FD-C17F-468C-843A-81F6CD46EA72}"/>
    <dgm:cxn modelId="{25BB5FC7-E2DA-4D10-9E38-E9AF8F360036}" type="presOf" srcId="{12C52221-81E8-46F3-86A9-FF6910F2DB30}" destId="{AD0DD834-5E3F-4D47-8E3B-595380044CE7}" srcOrd="1" destOrd="0" presId="urn:microsoft.com/office/officeart/2016/7/layout/RepeatingBendingProcessNew"/>
    <dgm:cxn modelId="{119C66C9-3AF7-4D7E-B0B9-0A06D8B3261A}" type="presOf" srcId="{9025CF43-2DA5-430B-85D1-0E0749B6101E}" destId="{E91AA316-E663-4C39-AA88-990B8AF07414}" srcOrd="0" destOrd="0" presId="urn:microsoft.com/office/officeart/2016/7/layout/RepeatingBendingProcessNew"/>
    <dgm:cxn modelId="{15A1E7C9-B263-4432-85A6-260A7132491D}" type="presOf" srcId="{7B11AE67-1781-41E9-A60B-6E53D13DFFCE}" destId="{162F1404-1258-4B18-AA28-94A49559E120}" srcOrd="0" destOrd="0" presId="urn:microsoft.com/office/officeart/2016/7/layout/RepeatingBendingProcessNew"/>
    <dgm:cxn modelId="{8490F7CB-475C-4798-831D-D1220891992B}" type="presOf" srcId="{FA720F87-E3C1-4195-B4FA-7FCE18891EFC}" destId="{375FE702-A396-457D-BCA3-5729F75A1D95}" srcOrd="1" destOrd="0" presId="urn:microsoft.com/office/officeart/2016/7/layout/RepeatingBendingProcessNew"/>
    <dgm:cxn modelId="{B7CCEAD7-3D84-428D-A104-869867255667}" type="presOf" srcId="{25E1646C-5BE9-4CEF-88F0-16359FBDE2C9}" destId="{D9BE2F98-819F-440E-BFC1-BDB471174431}" srcOrd="0" destOrd="0" presId="urn:microsoft.com/office/officeart/2016/7/layout/RepeatingBendingProcessNew"/>
    <dgm:cxn modelId="{CDE1FFE0-48B4-4F36-BFAE-D55B7179AD30}" type="presOf" srcId="{25E1646C-5BE9-4CEF-88F0-16359FBDE2C9}" destId="{7E745B63-FE77-46F8-BAC8-755323C6427A}" srcOrd="1" destOrd="0" presId="urn:microsoft.com/office/officeart/2016/7/layout/RepeatingBendingProcessNew"/>
    <dgm:cxn modelId="{F8A9BEF2-152F-46F1-99B8-9C8F08726334}" type="presOf" srcId="{6BCF8E88-AA8B-4127-9C74-F40E1AA621CC}" destId="{03B670C8-BABC-414A-8B65-139323881AF0}" srcOrd="0" destOrd="0" presId="urn:microsoft.com/office/officeart/2016/7/layout/RepeatingBendingProcessNew"/>
    <dgm:cxn modelId="{4CCE05F6-207D-479E-97A3-1B366C5A77BF}" srcId="{A84A0099-A330-403B-8BED-81A82D89D11C}" destId="{DB821DFF-3CB8-4C2D-A65C-8CCE8B112102}" srcOrd="1" destOrd="0" parTransId="{458D179D-E43D-453B-ACBF-38A0F172ADDF}" sibTransId="{25E1646C-5BE9-4CEF-88F0-16359FBDE2C9}"/>
    <dgm:cxn modelId="{6DBD1E6E-C8AA-420B-8F6D-EDD4B1DF3B60}" type="presParOf" srcId="{DF736369-520D-4689-A792-5428E2B0C06F}" destId="{94147CEE-833B-4A82-8B36-4A6495F02F65}" srcOrd="0" destOrd="0" presId="urn:microsoft.com/office/officeart/2016/7/layout/RepeatingBendingProcessNew"/>
    <dgm:cxn modelId="{11445310-2C0C-4A8F-A6CA-C28B4E52AF14}" type="presParOf" srcId="{DF736369-520D-4689-A792-5428E2B0C06F}" destId="{319278F3-507A-4E99-B130-350E6B9F4C73}" srcOrd="1" destOrd="0" presId="urn:microsoft.com/office/officeart/2016/7/layout/RepeatingBendingProcessNew"/>
    <dgm:cxn modelId="{A7174CCD-A012-4892-9430-039ABEC83655}" type="presParOf" srcId="{319278F3-507A-4E99-B130-350E6B9F4C73}" destId="{375FE702-A396-457D-BCA3-5729F75A1D95}" srcOrd="0" destOrd="0" presId="urn:microsoft.com/office/officeart/2016/7/layout/RepeatingBendingProcessNew"/>
    <dgm:cxn modelId="{3960BE72-D318-47FA-A02F-6E9EE526D9EF}" type="presParOf" srcId="{DF736369-520D-4689-A792-5428E2B0C06F}" destId="{AA60897E-7EB8-42F1-9376-5466147B6E7A}" srcOrd="2" destOrd="0" presId="urn:microsoft.com/office/officeart/2016/7/layout/RepeatingBendingProcessNew"/>
    <dgm:cxn modelId="{D8249425-0D9C-47FA-844C-509F2E6C8328}" type="presParOf" srcId="{DF736369-520D-4689-A792-5428E2B0C06F}" destId="{D9BE2F98-819F-440E-BFC1-BDB471174431}" srcOrd="3" destOrd="0" presId="urn:microsoft.com/office/officeart/2016/7/layout/RepeatingBendingProcessNew"/>
    <dgm:cxn modelId="{5E3C556F-5BA9-45AD-95F8-C2E8C85175BF}" type="presParOf" srcId="{D9BE2F98-819F-440E-BFC1-BDB471174431}" destId="{7E745B63-FE77-46F8-BAC8-755323C6427A}" srcOrd="0" destOrd="0" presId="urn:microsoft.com/office/officeart/2016/7/layout/RepeatingBendingProcessNew"/>
    <dgm:cxn modelId="{BF9EE3FE-BDFC-4177-8EA1-E5B84F200081}" type="presParOf" srcId="{DF736369-520D-4689-A792-5428E2B0C06F}" destId="{03B670C8-BABC-414A-8B65-139323881AF0}" srcOrd="4" destOrd="0" presId="urn:microsoft.com/office/officeart/2016/7/layout/RepeatingBendingProcessNew"/>
    <dgm:cxn modelId="{A513B430-E469-4B04-9DAC-609977817C67}" type="presParOf" srcId="{DF736369-520D-4689-A792-5428E2B0C06F}" destId="{396BC5F3-49A2-4078-9BA3-9C7A1A601F94}" srcOrd="5" destOrd="0" presId="urn:microsoft.com/office/officeart/2016/7/layout/RepeatingBendingProcessNew"/>
    <dgm:cxn modelId="{C7E7B609-7F3B-495C-B657-005DEC7D6059}" type="presParOf" srcId="{396BC5F3-49A2-4078-9BA3-9C7A1A601F94}" destId="{69271B9D-C7E3-4528-A8EC-47276999BE6A}" srcOrd="0" destOrd="0" presId="urn:microsoft.com/office/officeart/2016/7/layout/RepeatingBendingProcessNew"/>
    <dgm:cxn modelId="{33B85BE9-2670-4012-B533-821D2BB909C6}" type="presParOf" srcId="{DF736369-520D-4689-A792-5428E2B0C06F}" destId="{6598C162-70C7-46F6-8248-657F3B251BBD}" srcOrd="6" destOrd="0" presId="urn:microsoft.com/office/officeart/2016/7/layout/RepeatingBendingProcessNew"/>
    <dgm:cxn modelId="{7305F640-9C66-4437-A829-8B3D0A2E3BE4}" type="presParOf" srcId="{DF736369-520D-4689-A792-5428E2B0C06F}" destId="{5A7A500D-167F-4735-A660-00215F97D636}" srcOrd="7" destOrd="0" presId="urn:microsoft.com/office/officeart/2016/7/layout/RepeatingBendingProcessNew"/>
    <dgm:cxn modelId="{94894457-95A0-4F31-BD37-5C13B596DE89}" type="presParOf" srcId="{5A7A500D-167F-4735-A660-00215F97D636}" destId="{CAA6A62F-2018-46C2-B586-6A8884B74FF3}" srcOrd="0" destOrd="0" presId="urn:microsoft.com/office/officeart/2016/7/layout/RepeatingBendingProcessNew"/>
    <dgm:cxn modelId="{680B616C-0994-4D1B-95DF-284C4FC858DE}" type="presParOf" srcId="{DF736369-520D-4689-A792-5428E2B0C06F}" destId="{E49B8A27-C8E7-45FF-A3D7-1B5199E8C414}" srcOrd="8" destOrd="0" presId="urn:microsoft.com/office/officeart/2016/7/layout/RepeatingBendingProcessNew"/>
    <dgm:cxn modelId="{393F6549-2D56-4B8E-9516-72B648DD5CC2}" type="presParOf" srcId="{DF736369-520D-4689-A792-5428E2B0C06F}" destId="{E91AA316-E663-4C39-AA88-990B8AF07414}" srcOrd="9" destOrd="0" presId="urn:microsoft.com/office/officeart/2016/7/layout/RepeatingBendingProcessNew"/>
    <dgm:cxn modelId="{12A1DF43-659F-438D-83E8-0EE328F01D90}" type="presParOf" srcId="{E91AA316-E663-4C39-AA88-990B8AF07414}" destId="{9D9288EE-5B76-496D-9EDE-96C1E77C4904}" srcOrd="0" destOrd="0" presId="urn:microsoft.com/office/officeart/2016/7/layout/RepeatingBendingProcessNew"/>
    <dgm:cxn modelId="{22BE7D04-F647-4186-AAE5-5DDBCE9BFD29}" type="presParOf" srcId="{DF736369-520D-4689-A792-5428E2B0C06F}" destId="{F2CA72E9-3735-410B-AF71-CFB663ADBEE4}" srcOrd="10" destOrd="0" presId="urn:microsoft.com/office/officeart/2016/7/layout/RepeatingBendingProcessNew"/>
    <dgm:cxn modelId="{B000EA45-86EC-4DBC-9BDE-DFAE830EE043}" type="presParOf" srcId="{DF736369-520D-4689-A792-5428E2B0C06F}" destId="{D121470D-9786-4657-8344-8DF3126B3B19}" srcOrd="11" destOrd="0" presId="urn:microsoft.com/office/officeart/2016/7/layout/RepeatingBendingProcessNew"/>
    <dgm:cxn modelId="{C7051FC4-AFC2-45D2-A1BD-E080B4FA42C8}" type="presParOf" srcId="{D121470D-9786-4657-8344-8DF3126B3B19}" destId="{AD0DD834-5E3F-4D47-8E3B-595380044CE7}" srcOrd="0" destOrd="0" presId="urn:microsoft.com/office/officeart/2016/7/layout/RepeatingBendingProcessNew"/>
    <dgm:cxn modelId="{0A9044D6-2520-4F75-93A0-63B15CBE2F29}" type="presParOf" srcId="{DF736369-520D-4689-A792-5428E2B0C06F}" destId="{37771CCF-375A-4FF7-B6C6-D730881C9C54}" srcOrd="12" destOrd="0" presId="urn:microsoft.com/office/officeart/2016/7/layout/RepeatingBendingProcessNew"/>
    <dgm:cxn modelId="{562E5CC2-B854-40CC-8007-47C06343467F}" type="presParOf" srcId="{DF736369-520D-4689-A792-5428E2B0C06F}" destId="{162F1404-1258-4B18-AA28-94A49559E120}" srcOrd="13" destOrd="0" presId="urn:microsoft.com/office/officeart/2016/7/layout/RepeatingBendingProcessNew"/>
    <dgm:cxn modelId="{ADC69F55-99A1-4B7A-9593-1975AB060E10}" type="presParOf" srcId="{162F1404-1258-4B18-AA28-94A49559E120}" destId="{F65D793E-0453-400B-9D03-716FF58E7D63}" srcOrd="0" destOrd="0" presId="urn:microsoft.com/office/officeart/2016/7/layout/RepeatingBendingProcessNew"/>
    <dgm:cxn modelId="{035FFB68-AF3F-49EB-81AF-9AB03DD73F41}" type="presParOf" srcId="{DF736369-520D-4689-A792-5428E2B0C06F}" destId="{EE4917A7-EC66-4556-8448-11571853986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78F3-507A-4E99-B130-350E6B9F4C73}">
      <dsp:nvSpPr>
        <dsp:cNvPr id="0" name=""/>
        <dsp:cNvSpPr/>
      </dsp:nvSpPr>
      <dsp:spPr>
        <a:xfrm>
          <a:off x="2160222" y="1110918"/>
          <a:ext cx="464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1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0100" y="1154160"/>
        <a:ext cx="24755" cy="4955"/>
      </dsp:txXfrm>
    </dsp:sp>
    <dsp:sp modelId="{94147CEE-833B-4A82-8B36-4A6495F02F65}">
      <dsp:nvSpPr>
        <dsp:cNvPr id="0" name=""/>
        <dsp:cNvSpPr/>
      </dsp:nvSpPr>
      <dsp:spPr>
        <a:xfrm>
          <a:off x="9364" y="510841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cenová konkurence ZP a tlak na efektivitu</a:t>
          </a:r>
          <a:endParaRPr lang="en-US" sz="2000" kern="1200" dirty="0"/>
        </a:p>
      </dsp:txBody>
      <dsp:txXfrm>
        <a:off x="9364" y="510841"/>
        <a:ext cx="2152657" cy="1291594"/>
      </dsp:txXfrm>
    </dsp:sp>
    <dsp:sp modelId="{D9BE2F98-819F-440E-BFC1-BDB471174431}">
      <dsp:nvSpPr>
        <dsp:cNvPr id="0" name=""/>
        <dsp:cNvSpPr/>
      </dsp:nvSpPr>
      <dsp:spPr>
        <a:xfrm>
          <a:off x="4807991" y="1110918"/>
          <a:ext cx="464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1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7869" y="1154160"/>
        <a:ext cx="24755" cy="4955"/>
      </dsp:txXfrm>
    </dsp:sp>
    <dsp:sp modelId="{AA60897E-7EB8-42F1-9376-5466147B6E7A}">
      <dsp:nvSpPr>
        <dsp:cNvPr id="0" name=""/>
        <dsp:cNvSpPr/>
      </dsp:nvSpPr>
      <dsp:spPr>
        <a:xfrm>
          <a:off x="2657133" y="510841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finanční motivace k chování ZP i pojištěnce  </a:t>
          </a:r>
          <a:endParaRPr lang="en-US" sz="2000" kern="1200" dirty="0"/>
        </a:p>
      </dsp:txBody>
      <dsp:txXfrm>
        <a:off x="2657133" y="510841"/>
        <a:ext cx="2152657" cy="1291594"/>
      </dsp:txXfrm>
    </dsp:sp>
    <dsp:sp modelId="{396BC5F3-49A2-4078-9BA3-9C7A1A601F94}">
      <dsp:nvSpPr>
        <dsp:cNvPr id="0" name=""/>
        <dsp:cNvSpPr/>
      </dsp:nvSpPr>
      <dsp:spPr>
        <a:xfrm>
          <a:off x="1085693" y="1800635"/>
          <a:ext cx="5295538" cy="464511"/>
        </a:xfrm>
        <a:custGeom>
          <a:avLst/>
          <a:gdLst/>
          <a:ahLst/>
          <a:cxnLst/>
          <a:rect l="0" t="0" r="0" b="0"/>
          <a:pathLst>
            <a:path>
              <a:moveTo>
                <a:pt x="5295538" y="0"/>
              </a:moveTo>
              <a:lnTo>
                <a:pt x="5295538" y="249355"/>
              </a:lnTo>
              <a:lnTo>
                <a:pt x="0" y="249355"/>
              </a:lnTo>
              <a:lnTo>
                <a:pt x="0" y="46451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0496" y="2030413"/>
        <a:ext cx="265931" cy="4955"/>
      </dsp:txXfrm>
    </dsp:sp>
    <dsp:sp modelId="{03B670C8-BABC-414A-8B65-139323881AF0}">
      <dsp:nvSpPr>
        <dsp:cNvPr id="0" name=""/>
        <dsp:cNvSpPr/>
      </dsp:nvSpPr>
      <dsp:spPr>
        <a:xfrm>
          <a:off x="5304902" y="510841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přizpůsobení pojistného potřebám, možnostem, schopnostem </a:t>
          </a:r>
          <a:endParaRPr lang="en-US" sz="1800" kern="1200" dirty="0"/>
        </a:p>
      </dsp:txBody>
      <dsp:txXfrm>
        <a:off x="5304902" y="510841"/>
        <a:ext cx="2152657" cy="1291594"/>
      </dsp:txXfrm>
    </dsp:sp>
    <dsp:sp modelId="{5A7A500D-167F-4735-A660-00215F97D636}">
      <dsp:nvSpPr>
        <dsp:cNvPr id="0" name=""/>
        <dsp:cNvSpPr/>
      </dsp:nvSpPr>
      <dsp:spPr>
        <a:xfrm>
          <a:off x="2160222" y="2897624"/>
          <a:ext cx="464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1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0100" y="2940866"/>
        <a:ext cx="24755" cy="4955"/>
      </dsp:txXfrm>
    </dsp:sp>
    <dsp:sp modelId="{6598C162-70C7-46F6-8248-657F3B251BBD}">
      <dsp:nvSpPr>
        <dsp:cNvPr id="0" name=""/>
        <dsp:cNvSpPr/>
      </dsp:nvSpPr>
      <dsp:spPr>
        <a:xfrm>
          <a:off x="9364" y="2297547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stabilita, předvídatelnost - plánování</a:t>
          </a:r>
          <a:endParaRPr lang="en-US" sz="1900" kern="1200" dirty="0"/>
        </a:p>
      </dsp:txBody>
      <dsp:txXfrm>
        <a:off x="9364" y="2297547"/>
        <a:ext cx="2152657" cy="1291594"/>
      </dsp:txXfrm>
    </dsp:sp>
    <dsp:sp modelId="{E91AA316-E663-4C39-AA88-990B8AF07414}">
      <dsp:nvSpPr>
        <dsp:cNvPr id="0" name=""/>
        <dsp:cNvSpPr/>
      </dsp:nvSpPr>
      <dsp:spPr>
        <a:xfrm>
          <a:off x="4807991" y="2897624"/>
          <a:ext cx="464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1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7869" y="2940866"/>
        <a:ext cx="24755" cy="4955"/>
      </dsp:txXfrm>
    </dsp:sp>
    <dsp:sp modelId="{E49B8A27-C8E7-45FF-A3D7-1B5199E8C414}">
      <dsp:nvSpPr>
        <dsp:cNvPr id="0" name=""/>
        <dsp:cNvSpPr/>
      </dsp:nvSpPr>
      <dsp:spPr>
        <a:xfrm>
          <a:off x="2657133" y="2297547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navýšení portfolia zdrojů</a:t>
          </a:r>
          <a:endParaRPr lang="en-US" sz="1900" kern="1200" dirty="0"/>
        </a:p>
      </dsp:txBody>
      <dsp:txXfrm>
        <a:off x="2657133" y="2297547"/>
        <a:ext cx="2152657" cy="1291594"/>
      </dsp:txXfrm>
    </dsp:sp>
    <dsp:sp modelId="{D121470D-9786-4657-8344-8DF3126B3B19}">
      <dsp:nvSpPr>
        <dsp:cNvPr id="0" name=""/>
        <dsp:cNvSpPr/>
      </dsp:nvSpPr>
      <dsp:spPr>
        <a:xfrm>
          <a:off x="1085693" y="3587341"/>
          <a:ext cx="5295538" cy="464511"/>
        </a:xfrm>
        <a:custGeom>
          <a:avLst/>
          <a:gdLst/>
          <a:ahLst/>
          <a:cxnLst/>
          <a:rect l="0" t="0" r="0" b="0"/>
          <a:pathLst>
            <a:path>
              <a:moveTo>
                <a:pt x="5295538" y="0"/>
              </a:moveTo>
              <a:lnTo>
                <a:pt x="5295538" y="249355"/>
              </a:lnTo>
              <a:lnTo>
                <a:pt x="0" y="249355"/>
              </a:lnTo>
              <a:lnTo>
                <a:pt x="0" y="46451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0496" y="3817119"/>
        <a:ext cx="265931" cy="4955"/>
      </dsp:txXfrm>
    </dsp:sp>
    <dsp:sp modelId="{F2CA72E9-3735-410B-AF71-CFB663ADBEE4}">
      <dsp:nvSpPr>
        <dsp:cNvPr id="0" name=""/>
        <dsp:cNvSpPr/>
      </dsp:nvSpPr>
      <dsp:spPr>
        <a:xfrm>
          <a:off x="5304902" y="2297547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snížení závislosti na st. rozpočtu a politickém rozhodování</a:t>
          </a:r>
          <a:endParaRPr lang="en-US" sz="1900" kern="1200" dirty="0"/>
        </a:p>
      </dsp:txBody>
      <dsp:txXfrm>
        <a:off x="5304902" y="2297547"/>
        <a:ext cx="2152657" cy="1291594"/>
      </dsp:txXfrm>
    </dsp:sp>
    <dsp:sp modelId="{162F1404-1258-4B18-AA28-94A49559E120}">
      <dsp:nvSpPr>
        <dsp:cNvPr id="0" name=""/>
        <dsp:cNvSpPr/>
      </dsp:nvSpPr>
      <dsp:spPr>
        <a:xfrm>
          <a:off x="2160222" y="4684330"/>
          <a:ext cx="464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1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80100" y="4727572"/>
        <a:ext cx="24755" cy="4955"/>
      </dsp:txXfrm>
    </dsp:sp>
    <dsp:sp modelId="{37771CCF-375A-4FF7-B6C6-D730881C9C54}">
      <dsp:nvSpPr>
        <dsp:cNvPr id="0" name=""/>
        <dsp:cNvSpPr/>
      </dsp:nvSpPr>
      <dsp:spPr>
        <a:xfrm>
          <a:off x="9364" y="4084253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prodloužení celkové délky </a:t>
          </a:r>
          <a:r>
            <a:rPr lang="cs-CZ" sz="1900" kern="1200" dirty="0" err="1"/>
            <a:t>výd</a:t>
          </a:r>
          <a:r>
            <a:rPr lang="cs-CZ" sz="1900" kern="1200" dirty="0"/>
            <a:t>. činnosti </a:t>
          </a:r>
          <a:endParaRPr lang="en-US" sz="1900" kern="1200" dirty="0"/>
        </a:p>
      </dsp:txBody>
      <dsp:txXfrm>
        <a:off x="9364" y="4084253"/>
        <a:ext cx="2152657" cy="1291594"/>
      </dsp:txXfrm>
    </dsp:sp>
    <dsp:sp modelId="{EE4917A7-EC66-4556-8448-115718539862}">
      <dsp:nvSpPr>
        <dsp:cNvPr id="0" name=""/>
        <dsp:cNvSpPr/>
      </dsp:nvSpPr>
      <dsp:spPr>
        <a:xfrm>
          <a:off x="2657133" y="4084253"/>
          <a:ext cx="2152657" cy="129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2" tIns="110722" rIns="105482" bIns="11072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zvýšení celkových příjmů systému   </a:t>
          </a:r>
          <a:endParaRPr lang="en-US" sz="1900" kern="1200" dirty="0"/>
        </a:p>
      </dsp:txBody>
      <dsp:txXfrm>
        <a:off x="2657133" y="4084253"/>
        <a:ext cx="2152657" cy="1291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46764B-CF6B-FAD2-A6EB-A8DBE52994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5A9A86-15BF-309A-8127-557FC3D038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26C9-2965-4CF7-B1A7-6D4EC519E71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613628-5C30-C113-FE98-BADCB4048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9063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613075-8C1F-A2C7-690C-AC9464C8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469063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4063-8EB1-4702-8F46-B7F682B7FA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8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74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204E-8F17-4371-914E-DD976E60F1A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77418"/>
            <a:ext cx="7954010" cy="2681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74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A7C6-E0DC-47DE-BB77-E5B31B04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Vítám po prázdninových měsících, doufám, že si odpočinuli…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variant.</a:t>
            </a:r>
          </a:p>
          <a:p>
            <a:r>
              <a:rPr lang="cs-CZ" dirty="0"/>
              <a:t>Nemocnost 90 mil. dní </a:t>
            </a:r>
          </a:p>
          <a:p>
            <a:r>
              <a:rPr lang="cs-CZ" dirty="0"/>
              <a:t>10% = </a:t>
            </a:r>
            <a:r>
              <a:rPr lang="cs-CZ" dirty="0" err="1"/>
              <a:t>ek</a:t>
            </a:r>
            <a:r>
              <a:rPr lang="cs-CZ" dirty="0"/>
              <a:t>. ztráta 50 mld. 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87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05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24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4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16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2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Nedá mi nereagovat na minulá setkání – ČR všichni závidí, je na špici a změny nepotřebuje?</a:t>
            </a:r>
          </a:p>
          <a:p>
            <a:r>
              <a:rPr lang="cs-CZ" dirty="0"/>
              <a:t>Potřeba korigovat ….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 se v dobách růstu a investic z EU naučil utrácet, ale neumí zvýšit výkon , zlepšit organizaci atd. </a:t>
            </a:r>
          </a:p>
          <a:p>
            <a:r>
              <a:rPr lang="cs-CZ" dirty="0"/>
              <a:t>Bude to nutné a nepůjde to bez systémových změn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Tématem pojistné … jaké jsou jeho definiční znaky? </a:t>
            </a:r>
          </a:p>
          <a:p>
            <a:r>
              <a:rPr lang="cs-CZ" dirty="0"/>
              <a:t>V ČR nesplňuje</a:t>
            </a:r>
          </a:p>
          <a:p>
            <a:r>
              <a:rPr lang="cs-CZ" dirty="0"/>
              <a:t>Výši pojistného si tu dokonce s trochou nadsázky určuje pojištěný sám (neaktivní osoby)</a:t>
            </a:r>
          </a:p>
          <a:p>
            <a:endParaRPr lang="cs-CZ" dirty="0"/>
          </a:p>
          <a:p>
            <a:r>
              <a:rPr lang="cs-CZ" dirty="0"/>
              <a:t>Nastavení nemotivuje, krize, tlak, nařízené zvýšení výdajů – závislost na politice a rozpočtu – začarovaný kruh ingerence státu, smyslem </a:t>
            </a:r>
            <a:r>
              <a:rPr lang="cs-CZ" dirty="0" err="1"/>
              <a:t>v.z.p</a:t>
            </a:r>
            <a:r>
              <a:rPr lang="cs-CZ" dirty="0"/>
              <a:t>. oddělení od ad hoc rozhodování státních orgánů</a:t>
            </a:r>
          </a:p>
          <a:p>
            <a:r>
              <a:rPr lang="cs-CZ" dirty="0"/>
              <a:t>   </a:t>
            </a:r>
          </a:p>
          <a:p>
            <a:r>
              <a:rPr lang="cs-CZ" dirty="0"/>
              <a:t>Neumožňuje soutěž na správném místě – jedním z důvodů, proč vzniká soutěž o poskytovatele a ne o pojištěnce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3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Pojistné nutno změnit s následujícími </a:t>
            </a:r>
            <a:r>
              <a:rPr lang="cs-CZ" dirty="0" err="1"/>
              <a:t>cíly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7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Podívejme se na obecné parametry většiny evropských systémů … a hledejme rozdíly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nyní na systémy více konkurenčních pojišťoven – od nichž byl náš systém odvozen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0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Specifický a poslední reformovaný systém – zajímavý a inspirativní zejména jmenovitým pojistným (posiluje zodpovědnost pojištěnce a jeho vazbu na pojišťovnu) a hlavně předplacenou spoluúčastí (vratka)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0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čeho jsme museli vycházet …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72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2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6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8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1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8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5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9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3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6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3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592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8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31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256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71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41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1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94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75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9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8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6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7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83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8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oncepce.kancelarzp.cz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08A35-2C16-4690-933B-071DD00F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58" y="4184123"/>
            <a:ext cx="9802060" cy="2840103"/>
          </a:xfrm>
        </p:spPr>
        <p:txBody>
          <a:bodyPr>
            <a:noAutofit/>
          </a:bodyPr>
          <a:lstStyle/>
          <a:p>
            <a:br>
              <a:rPr lang="cs-CZ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>
                <a:solidFill>
                  <a:srgbClr val="FA7D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>
                <a:solidFill>
                  <a:srgbClr val="FA7D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>
                <a:solidFill>
                  <a:srgbClr val="1316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6600" b="1">
                <a:solidFill>
                  <a:srgbClr val="1316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6600" b="1" dirty="0">
              <a:solidFill>
                <a:srgbClr val="131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EF2071-4A99-4428-8804-E6E0B617F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65" y="5280976"/>
            <a:ext cx="9802060" cy="785176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solidFill>
                  <a:srgbClr val="131625"/>
                </a:solidFill>
                <a:cs typeface="Arial" panose="020B0604020202020204" pitchFamily="34" charset="0"/>
              </a:rPr>
              <a:t>Pojistné a příjmová stránka systému v.z.p. </a:t>
            </a:r>
            <a:endParaRPr lang="cs-CZ" b="1" dirty="0">
              <a:solidFill>
                <a:srgbClr val="131625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E241D630-B8F7-5317-3386-B82986199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47" y="1277545"/>
            <a:ext cx="8780439" cy="38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Varianty řešení v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A4B356-F1C5-9ED5-0B60-EC6DEF72C06D}"/>
              </a:ext>
            </a:extLst>
          </p:cNvPr>
          <p:cNvSpPr txBox="1"/>
          <p:nvPr/>
        </p:nvSpPr>
        <p:spPr>
          <a:xfrm>
            <a:off x="675284" y="1420923"/>
            <a:ext cx="851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cs-CZ" altLang="ko-KR" sz="28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Více variant a kombinací nastavení pojistného na v. z. p. …</a:t>
            </a:r>
            <a:endParaRPr lang="cs-CZ" altLang="ko-KR" sz="28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A42CA7-FB63-B59D-C382-E74E90045633}"/>
              </a:ext>
            </a:extLst>
          </p:cNvPr>
          <p:cNvSpPr txBox="1"/>
          <p:nvPr/>
        </p:nvSpPr>
        <p:spPr>
          <a:xfrm>
            <a:off x="600941" y="2228850"/>
            <a:ext cx="1129067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1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Zavedení </a:t>
            </a:r>
            <a:r>
              <a:rPr kumimoji="0" lang="cs-CZ" altLang="ko-K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individuální výše % sazby </a:t>
            </a:r>
            <a:r>
              <a:rPr kumimoji="0" lang="cs-CZ" altLang="ko-KR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odvodu dle ZP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cs-CZ" altLang="ko-KR" sz="2400" b="1" i="1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(+ strop pro zaměstnavatele=potenciál snížení ceny práce)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Zavedení </a:t>
            </a: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dvousložkového pojistného </a:t>
            </a: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(% + úhrada konkrétní částky pojištěncem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ko-KR" sz="24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Kombinace</a:t>
            </a: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obou přístupů?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24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24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+  spojení výběru pojistného na </a:t>
            </a: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zdravotní a nemocenské </a:t>
            </a:r>
            <a:r>
              <a:rPr lang="cs-CZ" altLang="ko-KR" sz="24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pojištění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000" i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- budoár </a:t>
            </a:r>
            <a:r>
              <a:rPr lang="cs-CZ" altLang="ko-KR" sz="2000" b="1" i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rezerv a úspor </a:t>
            </a:r>
            <a:r>
              <a:rPr lang="cs-CZ" altLang="ko-KR" sz="2000" i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(celková nemocnost, rozsah dávek, návratnost/racionalizace zaměření výdajů)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	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18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18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45ED41-4EBE-2490-AABF-793CAEBE6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074" y="2129558"/>
            <a:ext cx="2655745" cy="177049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5B4EC5ED-9B4C-76C0-62DF-27703AFC0480}"/>
              </a:ext>
            </a:extLst>
          </p:cNvPr>
          <p:cNvSpPr txBox="1"/>
          <p:nvPr/>
        </p:nvSpPr>
        <p:spPr>
          <a:xfrm>
            <a:off x="675285" y="2281755"/>
            <a:ext cx="2244611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Aktivní osoby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3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Varianty řešení v ČR</a:t>
            </a:r>
            <a:endParaRPr kumimoji="0" lang="cs-CZ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A42CA7-FB63-B59D-C382-E74E90045633}"/>
              </a:ext>
            </a:extLst>
          </p:cNvPr>
          <p:cNvSpPr txBox="1"/>
          <p:nvPr/>
        </p:nvSpPr>
        <p:spPr>
          <a:xfrm>
            <a:off x="390295" y="2162269"/>
            <a:ext cx="114114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Zachování stavu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s pravidelnou valorizací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2400" b="1" dirty="0">
              <a:solidFill>
                <a:srgbClr val="4472C4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  .. a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změnou právního konceptu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(ne pojistné, ale dotace ze st. rozpočtu)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altLang="ko-KR" sz="2400" b="1" dirty="0">
              <a:solidFill>
                <a:srgbClr val="4472C4"/>
              </a:solidFill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Přiblížení systémům pojištění </a:t>
            </a:r>
          </a:p>
          <a:p>
            <a:pPr marL="800100" lvl="1" indent="-342900" latinLnBrk="1">
              <a:spcBef>
                <a:spcPct val="0"/>
              </a:spcBef>
              <a:buFontTx/>
              <a:buChar char="-"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neaktivní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děti/manžel(</a:t>
            </a:r>
            <a:r>
              <a:rPr kumimoji="0" lang="cs-CZ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ka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) + vyjmenované skupiny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nehradí</a:t>
            </a:r>
          </a:p>
          <a:p>
            <a:pPr marL="800100" lvl="1" indent="-342900" latinLnBrk="1">
              <a:spcBef>
                <a:spcPct val="0"/>
              </a:spcBef>
              <a:buFontTx/>
              <a:buChar char="-"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osoby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s pojistnou dávkou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(důchod/podpora) -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% kalkulováno z navýšené dávky </a:t>
            </a:r>
          </a:p>
          <a:p>
            <a:pPr lvl="1" latinLnBrk="1">
              <a:spcBef>
                <a:spcPct val="0"/>
              </a:spcBef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	</a:t>
            </a:r>
            <a:r>
              <a:rPr kumimoji="0" lang="cs-CZ" altLang="ko-KR" sz="240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= přirozená valorizace (+ stát pouze zprostředkovatelem platby)</a:t>
            </a:r>
          </a:p>
          <a:p>
            <a:pPr marL="800100" lvl="1" indent="-342900" latinLnBrk="1">
              <a:spcBef>
                <a:spcPct val="0"/>
              </a:spcBef>
              <a:buFontTx/>
              <a:buChar char="-"/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výše odvodu</a:t>
            </a: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z dávky přizpůsobena </a:t>
            </a: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tak, aby kryla aktuální výši dotace </a:t>
            </a: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ze st. rozpočtu   </a:t>
            </a:r>
          </a:p>
          <a:p>
            <a:pPr latinLnBrk="1">
              <a:spcBef>
                <a:spcPct val="0"/>
              </a:spcBef>
              <a:defRPr/>
            </a:pP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     </a:t>
            </a:r>
            <a:r>
              <a:rPr lang="cs-CZ" altLang="ko-KR" sz="2400" b="1" i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-   </a:t>
            </a:r>
            <a:r>
              <a:rPr lang="cs-CZ" altLang="ko-KR" sz="2400" i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případné nominální pojistné – prosaditelnost? </a:t>
            </a:r>
          </a:p>
          <a:p>
            <a:pPr latinLnBrk="1">
              <a:spcBef>
                <a:spcPct val="0"/>
              </a:spcBef>
              <a:defRPr/>
            </a:pP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	</a:t>
            </a:r>
          </a:p>
          <a:p>
            <a:pPr marL="342900" indent="-342900" latinLnBrk="1">
              <a:spcBef>
                <a:spcPct val="0"/>
              </a:spcBef>
              <a:buFontTx/>
              <a:buChar char="-"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Krytí zvýšením odvodu výdělečně činných osob (kompenzováno snížením daně z příjmu) 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7" name="Obrázek 6" descr="Obsah obrázku osoba, Lidská tvář, oblečení, interiér&#10;&#10;Popis byl vytvořen automaticky">
            <a:extLst>
              <a:ext uri="{FF2B5EF4-FFF2-40B4-BE49-F238E27FC236}">
                <a16:creationId xmlns:a16="http://schemas.microsoft.com/office/drawing/2014/main" id="{AFBD106A-9116-6B45-2F73-AF763BFEF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98" y="1813213"/>
            <a:ext cx="2306917" cy="2049607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E2E18B0-AD43-AF93-E90A-94DF77A9983A}"/>
              </a:ext>
            </a:extLst>
          </p:cNvPr>
          <p:cNvSpPr txBox="1"/>
          <p:nvPr/>
        </p:nvSpPr>
        <p:spPr>
          <a:xfrm>
            <a:off x="695394" y="1738416"/>
            <a:ext cx="2467458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Neaktivní osoby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Varianty řešení v ČR</a:t>
            </a:r>
            <a:endParaRPr kumimoji="0" lang="cs-CZ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A42CA7-FB63-B59D-C382-E74E90045633}"/>
              </a:ext>
            </a:extLst>
          </p:cNvPr>
          <p:cNvSpPr txBox="1"/>
          <p:nvPr/>
        </p:nvSpPr>
        <p:spPr>
          <a:xfrm>
            <a:off x="666770" y="1618272"/>
            <a:ext cx="1123809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Související 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otázky</a:t>
            </a:r>
            <a:endParaRPr kumimoji="0" lang="cs-CZ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jeden program ZP vs. více programů ZP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 různé pojistné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   (rovnocenné – nutnost volby, nebo s 1 základním programem – bez nutnosti volby) 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Zavedení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možnosti kompenzovat výdaje na pojistné snížením daně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z příjmů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   (v různém rozsahu nastavení)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Zavedení </a:t>
            </a:r>
            <a:r>
              <a:rPr lang="cs-CZ" altLang="ko-KR" sz="2400" b="1" dirty="0">
                <a:solidFill>
                  <a:srgbClr val="C00000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příspěvku na jmenovité pojistné </a:t>
            </a:r>
            <a:r>
              <a:rPr lang="cs-CZ" altLang="ko-KR" sz="2400" b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pro nízko-příjmové pojištěnce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Obsah programů z hlediska pojistného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Zavedení 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vratky (předplatné), motivující pojištěnce 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k žádoucímu chování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    </a:t>
            </a:r>
            <a:r>
              <a:rPr kumimoji="0" lang="cs-CZ" altLang="ko-KR" sz="200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Jiná forma </a:t>
            </a:r>
            <a:r>
              <a:rPr kumimoji="0" lang="cs-CZ" altLang="ko-KR" sz="20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s</a:t>
            </a:r>
            <a:r>
              <a:rPr kumimoji="0" lang="cs-CZ" altLang="ko-KR" sz="200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poluúčasti u základního nároku problematická (spíše řešení </a:t>
            </a:r>
            <a:r>
              <a:rPr lang="cs-CZ" altLang="ko-KR" sz="2000" i="1" dirty="0">
                <a:solidFill>
                  <a:srgbClr val="4472C4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zvýšením spodní hranice </a:t>
            </a:r>
            <a:r>
              <a:rPr kumimoji="0" lang="cs-CZ" altLang="ko-KR" sz="200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nároku)  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DA1A11-DB48-45F8-9BE6-2C7FF81BD1A0}"/>
              </a:ext>
            </a:extLst>
          </p:cNvPr>
          <p:cNvSpPr txBox="1"/>
          <p:nvPr/>
        </p:nvSpPr>
        <p:spPr>
          <a:xfrm>
            <a:off x="628436" y="1482473"/>
            <a:ext cx="115635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800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F</a:t>
            </a:r>
            <a:r>
              <a:rPr kumimoji="0" lang="cs-CZ" altLang="ko-KR" sz="28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aktické</a:t>
            </a:r>
            <a:r>
              <a:rPr kumimoji="0" lang="cs-CZ" altLang="ko-K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umožnění rozvoje soukromého připojištění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= 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ymezení „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nenároku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“ (luxus, nehrazené léky a služby)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Zvýšení příjmů, podpora zaměstnanosti a zdraví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9625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400" dirty="0">
                <a:solidFill>
                  <a:srgbClr val="22263A"/>
                </a:solidFill>
                <a:latin typeface="Calibri" panose="020F0502020204030204"/>
              </a:rPr>
              <a:t>z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krácení státní podpory evidence na ÚP, rodičovské, studia (dřívější přechod do OBZP) </a:t>
            </a:r>
          </a:p>
          <a:p>
            <a:pPr marL="809625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400" dirty="0">
                <a:solidFill>
                  <a:srgbClr val="22263A"/>
                </a:solidFill>
                <a:latin typeface="Calibri" panose="020F0502020204030204"/>
              </a:rPr>
              <a:t>z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jednodušení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pracovní migrace 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probíhá</a:t>
            </a:r>
          </a:p>
          <a:p>
            <a:pPr marL="809625" lvl="2" indent="-342900" defTabSz="457200"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solidFill>
                  <a:srgbClr val="22263A"/>
                </a:solidFill>
                <a:latin typeface="Calibri" panose="020F0502020204030204"/>
              </a:rPr>
              <a:t>odvod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pojistného z podlimitních dohod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probíhá</a:t>
            </a:r>
          </a:p>
          <a:p>
            <a:pPr marL="809625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400" dirty="0">
                <a:solidFill>
                  <a:srgbClr val="22263A"/>
                </a:solidFill>
                <a:latin typeface="Calibri" panose="020F0502020204030204"/>
              </a:rPr>
              <a:t>z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krácení povinné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docházky a úprava osnov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D2826"/>
              </a:highlight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D2826"/>
              </a:highlight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128104" y="529035"/>
            <a:ext cx="8958470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altLang="ko-KR" sz="3600" b="1" i="0" u="none" strike="noStrike" kern="1200" cap="none" spc="30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Příjmová stránka – další navržené změny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150D49E-0CCA-41CA-A88C-6D6208931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46" y="115380"/>
            <a:ext cx="1352551" cy="1003660"/>
          </a:xfrm>
          <a:prstGeom prst="rect">
            <a:avLst/>
          </a:prstGeom>
        </p:spPr>
      </p:pic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F6D850A6-8117-4A93-61FF-5D7EEDE0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DA1A11-DB48-45F8-9BE6-2C7FF81BD1A0}"/>
              </a:ext>
            </a:extLst>
          </p:cNvPr>
          <p:cNvSpPr txBox="1"/>
          <p:nvPr/>
        </p:nvSpPr>
        <p:spPr>
          <a:xfrm>
            <a:off x="628437" y="1482473"/>
            <a:ext cx="11219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Zavedení společného rezervního fondu ZP a zvýšení přídělu do rezerv ZP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= společný fond - příděl ze spotřební daně (látky zkracující 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výd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 činnost)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dirty="0">
                <a:solidFill>
                  <a:srgbClr val="22263A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- možnost investic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dirty="0">
                <a:solidFill>
                  <a:srgbClr val="22263A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- pravidla pro využití rezerv ZP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Příjmy z programů ZP pro zaměstnavatele</a:t>
            </a:r>
          </a:p>
          <a:p>
            <a:pPr marL="809625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státem daňově podpořená organizace péče o zaměstnance</a:t>
            </a:r>
          </a:p>
          <a:p>
            <a:pPr marL="466725"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D2826"/>
              </a:highlight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128104" y="529035"/>
            <a:ext cx="8958470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altLang="ko-KR" sz="3600" b="1" i="0" u="none" strike="noStrike" kern="1200" cap="none" spc="30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Příjmová stránka – další navržené změny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150D49E-0CCA-41CA-A88C-6D6208931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46" y="115380"/>
            <a:ext cx="1352551" cy="1003660"/>
          </a:xfrm>
          <a:prstGeom prst="rect">
            <a:avLst/>
          </a:prstGeom>
        </p:spPr>
      </p:pic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F6D850A6-8117-4A93-61FF-5D7EEDE0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F78782D-F451-4B4D-DE7D-3951B32AF2D0}"/>
              </a:ext>
            </a:extLst>
          </p:cNvPr>
          <p:cNvSpPr txBox="1"/>
          <p:nvPr/>
        </p:nvSpPr>
        <p:spPr>
          <a:xfrm>
            <a:off x="681382" y="4636863"/>
            <a:ext cx="1075082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Garance příjmů v.z.p. v důsledku nařízeného jednání/omezení státem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9FE1B2-25A2-187C-10D3-40540A3BC5BA}"/>
              </a:ext>
            </a:extLst>
          </p:cNvPr>
          <p:cNvSpPr txBox="1"/>
          <p:nvPr/>
        </p:nvSpPr>
        <p:spPr>
          <a:xfrm>
            <a:off x="681380" y="5590301"/>
            <a:ext cx="1151061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Garance fin. podpory systému při krizi (snížení výběru a po vyčerpání rezerv) – </a:t>
            </a:r>
            <a:r>
              <a:rPr kumimoji="0" lang="pl-PL" sz="2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všem 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70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-39756" y="1252255"/>
            <a:ext cx="11822821" cy="50167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Zaměstnavatelé: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Pojištěnci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Pojišťovny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Stát a poskytovatelé :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131625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67106" y="462030"/>
            <a:ext cx="638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Co získáme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40FAA4D-A00A-60F7-967E-9D9E32F3059A}"/>
              </a:ext>
            </a:extLst>
          </p:cNvPr>
          <p:cNvGrpSpPr/>
          <p:nvPr/>
        </p:nvGrpSpPr>
        <p:grpSpPr>
          <a:xfrm>
            <a:off x="2473739" y="1306368"/>
            <a:ext cx="9718261" cy="1505410"/>
            <a:chOff x="984464" y="2316691"/>
            <a:chExt cx="5578633" cy="1024896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3603F566-CA54-3B4E-81A5-9EADC16E4DE9}"/>
                </a:ext>
              </a:extLst>
            </p:cNvPr>
            <p:cNvSpPr/>
            <p:nvPr/>
          </p:nvSpPr>
          <p:spPr>
            <a:xfrm>
              <a:off x="984464" y="2316691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E47A6E74-7603-44EE-0830-3DFD03B05D91}"/>
                </a:ext>
              </a:extLst>
            </p:cNvPr>
            <p:cNvSpPr txBox="1"/>
            <p:nvPr/>
          </p:nvSpPr>
          <p:spPr>
            <a:xfrm>
              <a:off x="1020470" y="2416939"/>
              <a:ext cx="5506618" cy="789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i="0" kern="1200" cap="all" dirty="0"/>
                <a:t>potenciál snížení odvodů a ztrát z pracovní neschopnosti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i="0" kern="1200" cap="all" dirty="0"/>
                <a:t>větší možnost ovlivnit zdravotní stav zaměstnanců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i="0" kern="1200" cap="all" dirty="0"/>
                <a:t>Zvýšení celkové délky činnosti v </a:t>
              </a:r>
              <a:r>
                <a:rPr lang="cs-CZ" sz="2400" i="0" kern="1200" cap="all" dirty="0" err="1"/>
                <a:t>nár</a:t>
              </a:r>
              <a:r>
                <a:rPr lang="cs-CZ" sz="2400" i="0" kern="1200" cap="all" dirty="0"/>
                <a:t>. hospodářství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ECCB270-54B2-FC0E-29C1-094CB3F024AC}"/>
              </a:ext>
            </a:extLst>
          </p:cNvPr>
          <p:cNvGrpSpPr/>
          <p:nvPr/>
        </p:nvGrpSpPr>
        <p:grpSpPr>
          <a:xfrm>
            <a:off x="1713981" y="3214362"/>
            <a:ext cx="10430233" cy="1390761"/>
            <a:chOff x="1001164" y="2898349"/>
            <a:chExt cx="5578634" cy="103936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3F7BEA49-AC6A-B044-5F49-FA7619540457}"/>
                </a:ext>
              </a:extLst>
            </p:cNvPr>
            <p:cNvSpPr/>
            <p:nvPr/>
          </p:nvSpPr>
          <p:spPr>
            <a:xfrm>
              <a:off x="1001164" y="2908364"/>
              <a:ext cx="5578633" cy="615081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1DA3DC8F-758F-6A74-EA84-91AE5C36F67F}"/>
                </a:ext>
              </a:extLst>
            </p:cNvPr>
            <p:cNvSpPr txBox="1"/>
            <p:nvPr/>
          </p:nvSpPr>
          <p:spPr>
            <a:xfrm>
              <a:off x="1073180" y="2898349"/>
              <a:ext cx="5506618" cy="103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Možnost volby, informace, jasně a rovně vymezené zákonné nároky a povinnosti, motivaci ke zdravému chování </a:t>
              </a:r>
            </a:p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4FB0276-A108-E70C-4C4C-4067A3A8DA94}"/>
              </a:ext>
            </a:extLst>
          </p:cNvPr>
          <p:cNvGrpSpPr/>
          <p:nvPr/>
        </p:nvGrpSpPr>
        <p:grpSpPr>
          <a:xfrm>
            <a:off x="1699040" y="4391919"/>
            <a:ext cx="10460118" cy="995215"/>
            <a:chOff x="950915" y="2140773"/>
            <a:chExt cx="5594618" cy="1109246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CB29DB6E-8315-C338-0703-197143AF1DC4}"/>
                </a:ext>
              </a:extLst>
            </p:cNvPr>
            <p:cNvSpPr/>
            <p:nvPr/>
          </p:nvSpPr>
          <p:spPr>
            <a:xfrm>
              <a:off x="950915" y="22251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A8278991-D3C3-7D5C-E887-BE3ADEF754DA}"/>
                </a:ext>
              </a:extLst>
            </p:cNvPr>
            <p:cNvSpPr txBox="1"/>
            <p:nvPr/>
          </p:nvSpPr>
          <p:spPr>
            <a:xfrm>
              <a:off x="1038915" y="2140773"/>
              <a:ext cx="5506618" cy="820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cs-CZ" sz="2400" cap="all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400" cap="all" dirty="0">
                  <a:solidFill>
                    <a:prstClr val="white"/>
                  </a:solidFill>
                  <a:latin typeface="Calibri" panose="020F0502020204030204"/>
                </a:rPr>
                <a:t>Naplnění své role, odpovědnost, kompetence a motivaci ke zlepšení, rovné soutěžní prostředí, řízení procesů</a:t>
              </a: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014C1BB-B66E-73DE-CEC0-FD0031A463F8}"/>
              </a:ext>
            </a:extLst>
          </p:cNvPr>
          <p:cNvGrpSpPr/>
          <p:nvPr/>
        </p:nvGrpSpPr>
        <p:grpSpPr>
          <a:xfrm>
            <a:off x="1628946" y="6110755"/>
            <a:ext cx="10515267" cy="747246"/>
            <a:chOff x="1106202" y="2857288"/>
            <a:chExt cx="5578633" cy="645239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76CE216F-1059-E835-3220-0B6384AB9194}"/>
                </a:ext>
              </a:extLst>
            </p:cNvPr>
            <p:cNvSpPr/>
            <p:nvPr/>
          </p:nvSpPr>
          <p:spPr>
            <a:xfrm>
              <a:off x="1106202" y="2857288"/>
              <a:ext cx="5578633" cy="645239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B4844284-2EF6-8D0D-C70A-13612BD0F462}"/>
                </a:ext>
              </a:extLst>
            </p:cNvPr>
            <p:cNvSpPr txBox="1"/>
            <p:nvPr/>
          </p:nvSpPr>
          <p:spPr>
            <a:xfrm>
              <a:off x="1131411" y="2920851"/>
              <a:ext cx="5453661" cy="57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400" cap="all" dirty="0">
                  <a:solidFill>
                    <a:prstClr val="white"/>
                  </a:solidFill>
                  <a:latin typeface="Calibri" panose="020F0502020204030204"/>
                </a:rPr>
                <a:t>Efektivnější a dlouhodobě udržitelné zdravotnictví, transparentnost a podporu hospodářského výkonu</a:t>
              </a: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90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CDFE4-67C9-4BA5-86D2-0CFE8D8400E1}"/>
              </a:ext>
            </a:extLst>
          </p:cNvPr>
          <p:cNvSpPr/>
          <p:nvPr/>
        </p:nvSpPr>
        <p:spPr>
          <a:xfrm>
            <a:off x="7524411" y="3884294"/>
            <a:ext cx="4668221" cy="2991483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93261" h="1382235">
                <a:moveTo>
                  <a:pt x="641385" y="1381649"/>
                </a:moveTo>
                <a:cubicBezTo>
                  <a:pt x="639918" y="1369033"/>
                  <a:pt x="629943" y="1362871"/>
                  <a:pt x="621434" y="1355829"/>
                </a:cubicBezTo>
                <a:cubicBezTo>
                  <a:pt x="602363" y="1339985"/>
                  <a:pt x="582704" y="1324728"/>
                  <a:pt x="563046" y="1309178"/>
                </a:cubicBezTo>
                <a:cubicBezTo>
                  <a:pt x="520796" y="1276023"/>
                  <a:pt x="506712" y="1233772"/>
                  <a:pt x="519329" y="1181840"/>
                </a:cubicBezTo>
                <a:cubicBezTo>
                  <a:pt x="524316" y="1161301"/>
                  <a:pt x="528131" y="1140763"/>
                  <a:pt x="527250" y="1119638"/>
                </a:cubicBezTo>
                <a:cubicBezTo>
                  <a:pt x="526077" y="1091764"/>
                  <a:pt x="512580" y="1069465"/>
                  <a:pt x="496736" y="1048046"/>
                </a:cubicBezTo>
                <a:cubicBezTo>
                  <a:pt x="473264" y="1016652"/>
                  <a:pt x="445390" y="989072"/>
                  <a:pt x="419864" y="959438"/>
                </a:cubicBezTo>
                <a:cubicBezTo>
                  <a:pt x="384949" y="919241"/>
                  <a:pt x="384655" y="911026"/>
                  <a:pt x="416343" y="868775"/>
                </a:cubicBezTo>
                <a:cubicBezTo>
                  <a:pt x="434241" y="845009"/>
                  <a:pt x="437175" y="828872"/>
                  <a:pt x="417517" y="808334"/>
                </a:cubicBezTo>
                <a:cubicBezTo>
                  <a:pt x="335657" y="722072"/>
                  <a:pt x="287245" y="614099"/>
                  <a:pt x="227390" y="514047"/>
                </a:cubicBezTo>
                <a:cubicBezTo>
                  <a:pt x="173696" y="424265"/>
                  <a:pt x="116776" y="336830"/>
                  <a:pt x="50759" y="255557"/>
                </a:cubicBezTo>
                <a:cubicBezTo>
                  <a:pt x="28754" y="228270"/>
                  <a:pt x="7922" y="199809"/>
                  <a:pt x="2934" y="163134"/>
                </a:cubicBezTo>
                <a:cubicBezTo>
                  <a:pt x="-587" y="136727"/>
                  <a:pt x="-1760" y="110614"/>
                  <a:pt x="4108" y="84501"/>
                </a:cubicBezTo>
                <a:cubicBezTo>
                  <a:pt x="12029" y="49879"/>
                  <a:pt x="28167" y="35502"/>
                  <a:pt x="63376" y="29047"/>
                </a:cubicBezTo>
                <a:cubicBezTo>
                  <a:pt x="105626" y="21125"/>
                  <a:pt x="148170" y="23179"/>
                  <a:pt x="190421" y="27287"/>
                </a:cubicBezTo>
                <a:cubicBezTo>
                  <a:pt x="251742" y="33155"/>
                  <a:pt x="312771" y="39316"/>
                  <a:pt x="373799" y="46945"/>
                </a:cubicBezTo>
                <a:cubicBezTo>
                  <a:pt x="440696" y="55160"/>
                  <a:pt x="507299" y="64843"/>
                  <a:pt x="573902" y="74819"/>
                </a:cubicBezTo>
                <a:cubicBezTo>
                  <a:pt x="643733" y="85381"/>
                  <a:pt x="712977" y="93303"/>
                  <a:pt x="783687" y="83327"/>
                </a:cubicBezTo>
                <a:cubicBezTo>
                  <a:pt x="823884" y="77753"/>
                  <a:pt x="863200" y="88022"/>
                  <a:pt x="902810" y="95063"/>
                </a:cubicBezTo>
                <a:cubicBezTo>
                  <a:pt x="957677" y="104746"/>
                  <a:pt x="1011957" y="116776"/>
                  <a:pt x="1066824" y="124404"/>
                </a:cubicBezTo>
                <a:cubicBezTo>
                  <a:pt x="1087069" y="127338"/>
                  <a:pt x="1106141" y="125284"/>
                  <a:pt x="1123745" y="115895"/>
                </a:cubicBezTo>
                <a:cubicBezTo>
                  <a:pt x="1156020" y="98584"/>
                  <a:pt x="1190055" y="95357"/>
                  <a:pt x="1225851" y="97117"/>
                </a:cubicBezTo>
                <a:cubicBezTo>
                  <a:pt x="1306831" y="101225"/>
                  <a:pt x="1388104" y="103866"/>
                  <a:pt x="1469084" y="107973"/>
                </a:cubicBezTo>
                <a:cubicBezTo>
                  <a:pt x="1532166" y="111201"/>
                  <a:pt x="1591141" y="100345"/>
                  <a:pt x="1645715" y="66897"/>
                </a:cubicBezTo>
                <a:cubicBezTo>
                  <a:pt x="1695887" y="36089"/>
                  <a:pt x="1750460" y="38436"/>
                  <a:pt x="1806207" y="48118"/>
                </a:cubicBezTo>
                <a:cubicBezTo>
                  <a:pt x="1852859" y="56334"/>
                  <a:pt x="1898924" y="66897"/>
                  <a:pt x="1946162" y="71004"/>
                </a:cubicBezTo>
                <a:cubicBezTo>
                  <a:pt x="1973156" y="73352"/>
                  <a:pt x="1996335" y="65723"/>
                  <a:pt x="2016580" y="48705"/>
                </a:cubicBezTo>
                <a:cubicBezTo>
                  <a:pt x="2019807" y="45771"/>
                  <a:pt x="2023621" y="43424"/>
                  <a:pt x="2026555" y="40197"/>
                </a:cubicBezTo>
                <a:cubicBezTo>
                  <a:pt x="2063231" y="2347"/>
                  <a:pt x="2107536" y="-4401"/>
                  <a:pt x="2156241" y="10269"/>
                </a:cubicBezTo>
                <a:cubicBezTo>
                  <a:pt x="2194384" y="21712"/>
                  <a:pt x="2231646" y="23766"/>
                  <a:pt x="2268909" y="6161"/>
                </a:cubicBezTo>
                <a:cubicBezTo>
                  <a:pt x="2276244" y="2641"/>
                  <a:pt x="2284753" y="2054"/>
                  <a:pt x="2292968" y="0"/>
                </a:cubicBezTo>
                <a:cubicBezTo>
                  <a:pt x="2292968" y="456246"/>
                  <a:pt x="2292968" y="912493"/>
                  <a:pt x="2293262" y="1368739"/>
                </a:cubicBezTo>
                <a:cubicBezTo>
                  <a:pt x="2293262" y="1379595"/>
                  <a:pt x="2290915" y="1382236"/>
                  <a:pt x="2279765" y="1382236"/>
                </a:cubicBezTo>
                <a:cubicBezTo>
                  <a:pt x="1733736" y="1381649"/>
                  <a:pt x="1187708" y="1381649"/>
                  <a:pt x="641385" y="1381649"/>
                </a:cubicBezTo>
                <a:close/>
              </a:path>
            </a:pathLst>
          </a:custGeom>
          <a:solidFill>
            <a:srgbClr val="22263A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684BA8-A589-4680-AAE8-7E563D97D368}"/>
              </a:ext>
            </a:extLst>
          </p:cNvPr>
          <p:cNvSpPr/>
          <p:nvPr/>
        </p:nvSpPr>
        <p:spPr>
          <a:xfrm>
            <a:off x="634" y="4128047"/>
            <a:ext cx="4362644" cy="2747732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92" h="1269608">
                <a:moveTo>
                  <a:pt x="0" y="10309"/>
                </a:moveTo>
                <a:cubicBezTo>
                  <a:pt x="6162" y="1507"/>
                  <a:pt x="14964" y="-1427"/>
                  <a:pt x="25233" y="627"/>
                </a:cubicBezTo>
                <a:cubicBezTo>
                  <a:pt x="42837" y="4148"/>
                  <a:pt x="59561" y="7375"/>
                  <a:pt x="76286" y="17644"/>
                </a:cubicBezTo>
                <a:cubicBezTo>
                  <a:pt x="93010" y="27914"/>
                  <a:pt x="115309" y="28794"/>
                  <a:pt x="135260" y="33782"/>
                </a:cubicBezTo>
                <a:cubicBezTo>
                  <a:pt x="187486" y="46398"/>
                  <a:pt x="240300" y="40530"/>
                  <a:pt x="292819" y="35542"/>
                </a:cubicBezTo>
                <a:cubicBezTo>
                  <a:pt x="399326" y="25273"/>
                  <a:pt x="505832" y="12657"/>
                  <a:pt x="612925" y="22632"/>
                </a:cubicBezTo>
                <a:cubicBezTo>
                  <a:pt x="646080" y="25566"/>
                  <a:pt x="679235" y="28500"/>
                  <a:pt x="712097" y="31141"/>
                </a:cubicBezTo>
                <a:cubicBezTo>
                  <a:pt x="772245" y="36129"/>
                  <a:pt x="832100" y="31434"/>
                  <a:pt x="891661" y="22339"/>
                </a:cubicBezTo>
                <a:cubicBezTo>
                  <a:pt x="972641" y="10016"/>
                  <a:pt x="1054208" y="10016"/>
                  <a:pt x="1135775" y="9723"/>
                </a:cubicBezTo>
                <a:cubicBezTo>
                  <a:pt x="1165996" y="9723"/>
                  <a:pt x="1196510" y="10309"/>
                  <a:pt x="1226731" y="10603"/>
                </a:cubicBezTo>
                <a:cubicBezTo>
                  <a:pt x="1242868" y="10603"/>
                  <a:pt x="1257538" y="14417"/>
                  <a:pt x="1270155" y="25273"/>
                </a:cubicBezTo>
                <a:cubicBezTo>
                  <a:pt x="1282184" y="35836"/>
                  <a:pt x="1296561" y="39650"/>
                  <a:pt x="1312112" y="39943"/>
                </a:cubicBezTo>
                <a:cubicBezTo>
                  <a:pt x="1331183" y="39943"/>
                  <a:pt x="1350255" y="39943"/>
                  <a:pt x="1369326" y="40237"/>
                </a:cubicBezTo>
                <a:cubicBezTo>
                  <a:pt x="1397493" y="40530"/>
                  <a:pt x="1423900" y="67230"/>
                  <a:pt x="1424193" y="95690"/>
                </a:cubicBezTo>
                <a:cubicBezTo>
                  <a:pt x="1424193" y="100678"/>
                  <a:pt x="1424193" y="105666"/>
                  <a:pt x="1422726" y="110361"/>
                </a:cubicBezTo>
                <a:cubicBezTo>
                  <a:pt x="1406002" y="157306"/>
                  <a:pt x="1396026" y="206305"/>
                  <a:pt x="1375194" y="251489"/>
                </a:cubicBezTo>
                <a:cubicBezTo>
                  <a:pt x="1363165" y="277896"/>
                  <a:pt x="1344093" y="299314"/>
                  <a:pt x="1319447" y="313984"/>
                </a:cubicBezTo>
                <a:cubicBezTo>
                  <a:pt x="1284825" y="334523"/>
                  <a:pt x="1262233" y="363863"/>
                  <a:pt x="1245509" y="399953"/>
                </a:cubicBezTo>
                <a:cubicBezTo>
                  <a:pt x="1227318" y="439269"/>
                  <a:pt x="1207953" y="478292"/>
                  <a:pt x="1187414" y="516435"/>
                </a:cubicBezTo>
                <a:cubicBezTo>
                  <a:pt x="1165996" y="555751"/>
                  <a:pt x="1164235" y="595361"/>
                  <a:pt x="1169223" y="638198"/>
                </a:cubicBezTo>
                <a:cubicBezTo>
                  <a:pt x="1178319" y="717418"/>
                  <a:pt x="1183600" y="796637"/>
                  <a:pt x="1180373" y="876444"/>
                </a:cubicBezTo>
                <a:cubicBezTo>
                  <a:pt x="1179786" y="891408"/>
                  <a:pt x="1175971" y="906078"/>
                  <a:pt x="1167756" y="917814"/>
                </a:cubicBezTo>
                <a:cubicBezTo>
                  <a:pt x="1131374" y="968573"/>
                  <a:pt x="1113769" y="1027841"/>
                  <a:pt x="1091471" y="1085056"/>
                </a:cubicBezTo>
                <a:cubicBezTo>
                  <a:pt x="1070932" y="1137575"/>
                  <a:pt x="1053034" y="1191562"/>
                  <a:pt x="1018999" y="1237920"/>
                </a:cubicBezTo>
                <a:cubicBezTo>
                  <a:pt x="1012251" y="1247016"/>
                  <a:pt x="1007263" y="1257285"/>
                  <a:pt x="1009904" y="1269314"/>
                </a:cubicBezTo>
                <a:cubicBezTo>
                  <a:pt x="677475" y="1269314"/>
                  <a:pt x="345339" y="1269314"/>
                  <a:pt x="12910" y="1269608"/>
                </a:cubicBezTo>
                <a:cubicBezTo>
                  <a:pt x="2054" y="1269608"/>
                  <a:pt x="293" y="1267261"/>
                  <a:pt x="293" y="1256698"/>
                </a:cubicBezTo>
                <a:cubicBezTo>
                  <a:pt x="0" y="841235"/>
                  <a:pt x="0" y="425772"/>
                  <a:pt x="0" y="10309"/>
                </a:cubicBezTo>
                <a:close/>
              </a:path>
            </a:pathLst>
          </a:custGeom>
          <a:solidFill>
            <a:srgbClr val="7F7F7F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2EE42A-FEF6-4B2E-A747-65BFE53D223D}"/>
              </a:ext>
            </a:extLst>
          </p:cNvPr>
          <p:cNvSpPr/>
          <p:nvPr/>
        </p:nvSpPr>
        <p:spPr>
          <a:xfrm>
            <a:off x="4726958" y="722799"/>
            <a:ext cx="2919665" cy="3485156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rgbClr val="FA7D12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ECAF9-9ECA-43F9-A8F7-1FAEA64CE550}"/>
              </a:ext>
            </a:extLst>
          </p:cNvPr>
          <p:cNvGrpSpPr/>
          <p:nvPr/>
        </p:nvGrpSpPr>
        <p:grpSpPr>
          <a:xfrm>
            <a:off x="4467170" y="3865244"/>
            <a:ext cx="335468" cy="799486"/>
            <a:chOff x="4467170" y="3865244"/>
            <a:chExt cx="335468" cy="799486"/>
          </a:xfrm>
          <a:solidFill>
            <a:srgbClr val="ED2826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052A6-F848-45FC-8F22-8D7614236A21}"/>
                </a:ext>
              </a:extLst>
            </p:cNvPr>
            <p:cNvSpPr/>
            <p:nvPr/>
          </p:nvSpPr>
          <p:spPr>
            <a:xfrm>
              <a:off x="4555505" y="3865244"/>
              <a:ext cx="112086" cy="77294"/>
            </a:xfrm>
            <a:custGeom>
              <a:avLst/>
              <a:gdLst>
                <a:gd name="connsiteX0" fmla="*/ 31966 w 51790"/>
                <a:gd name="connsiteY0" fmla="*/ 84 h 35714"/>
                <a:gd name="connsiteX1" fmla="*/ 51331 w 51790"/>
                <a:gd name="connsiteY1" fmla="*/ 12113 h 35714"/>
                <a:gd name="connsiteX2" fmla="*/ 39301 w 51790"/>
                <a:gd name="connsiteY2" fmla="*/ 29131 h 35714"/>
                <a:gd name="connsiteX3" fmla="*/ 31379 w 51790"/>
                <a:gd name="connsiteY3" fmla="*/ 32652 h 35714"/>
                <a:gd name="connsiteX4" fmla="*/ 572 w 51790"/>
                <a:gd name="connsiteY4" fmla="*/ 16514 h 35714"/>
                <a:gd name="connsiteX5" fmla="*/ 7027 w 51790"/>
                <a:gd name="connsiteY5" fmla="*/ 4191 h 35714"/>
                <a:gd name="connsiteX6" fmla="*/ 31966 w 51790"/>
                <a:gd name="connsiteY6" fmla="*/ 84 h 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0" h="35714">
                  <a:moveTo>
                    <a:pt x="31966" y="84"/>
                  </a:moveTo>
                  <a:cubicBezTo>
                    <a:pt x="41942" y="-503"/>
                    <a:pt x="48984" y="1844"/>
                    <a:pt x="51331" y="12113"/>
                  </a:cubicBezTo>
                  <a:cubicBezTo>
                    <a:pt x="53678" y="22382"/>
                    <a:pt x="46637" y="25903"/>
                    <a:pt x="39301" y="29131"/>
                  </a:cubicBezTo>
                  <a:cubicBezTo>
                    <a:pt x="36661" y="30304"/>
                    <a:pt x="34020" y="31478"/>
                    <a:pt x="31379" y="32652"/>
                  </a:cubicBezTo>
                  <a:cubicBezTo>
                    <a:pt x="14362" y="39693"/>
                    <a:pt x="5853" y="34705"/>
                    <a:pt x="572" y="16514"/>
                  </a:cubicBezTo>
                  <a:cubicBezTo>
                    <a:pt x="-1189" y="9766"/>
                    <a:pt x="1159" y="6539"/>
                    <a:pt x="7027" y="4191"/>
                  </a:cubicBezTo>
                  <a:cubicBezTo>
                    <a:pt x="15242" y="670"/>
                    <a:pt x="24044" y="1257"/>
                    <a:pt x="31966" y="84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36F62A-D488-4772-BEAE-A252BAD78D2F}"/>
                </a:ext>
              </a:extLst>
            </p:cNvPr>
            <p:cNvSpPr/>
            <p:nvPr/>
          </p:nvSpPr>
          <p:spPr>
            <a:xfrm>
              <a:off x="4716765" y="4567735"/>
              <a:ext cx="85873" cy="96995"/>
            </a:xfrm>
            <a:custGeom>
              <a:avLst/>
              <a:gdLst>
                <a:gd name="connsiteX0" fmla="*/ 0 w 39678"/>
                <a:gd name="connsiteY0" fmla="*/ 0 h 44817"/>
                <a:gd name="connsiteX1" fmla="*/ 25820 w 39678"/>
                <a:gd name="connsiteY1" fmla="*/ 13790 h 44817"/>
                <a:gd name="connsiteX2" fmla="*/ 37263 w 39678"/>
                <a:gd name="connsiteY2" fmla="*/ 26700 h 44817"/>
                <a:gd name="connsiteX3" fmla="*/ 36676 w 39678"/>
                <a:gd name="connsiteY3" fmla="*/ 43131 h 44817"/>
                <a:gd name="connsiteX4" fmla="*/ 21712 w 39678"/>
                <a:gd name="connsiteY4" fmla="*/ 41077 h 44817"/>
                <a:gd name="connsiteX5" fmla="*/ 0 w 39678"/>
                <a:gd name="connsiteY5" fmla="*/ 0 h 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8" h="44817">
                  <a:moveTo>
                    <a:pt x="0" y="0"/>
                  </a:moveTo>
                  <a:cubicBezTo>
                    <a:pt x="10563" y="5575"/>
                    <a:pt x="18191" y="9682"/>
                    <a:pt x="25820" y="13790"/>
                  </a:cubicBezTo>
                  <a:cubicBezTo>
                    <a:pt x="31101" y="16724"/>
                    <a:pt x="35209" y="20832"/>
                    <a:pt x="37263" y="26700"/>
                  </a:cubicBezTo>
                  <a:cubicBezTo>
                    <a:pt x="39023" y="32275"/>
                    <a:pt x="41957" y="38730"/>
                    <a:pt x="36676" y="43131"/>
                  </a:cubicBezTo>
                  <a:cubicBezTo>
                    <a:pt x="32275" y="46945"/>
                    <a:pt x="26700" y="43424"/>
                    <a:pt x="21712" y="41077"/>
                  </a:cubicBezTo>
                  <a:cubicBezTo>
                    <a:pt x="5868" y="33155"/>
                    <a:pt x="4108" y="17898"/>
                    <a:pt x="0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46D346-F60C-4BD5-BCBF-8C217E05F700}"/>
                </a:ext>
              </a:extLst>
            </p:cNvPr>
            <p:cNvSpPr/>
            <p:nvPr/>
          </p:nvSpPr>
          <p:spPr>
            <a:xfrm>
              <a:off x="4509753" y="4520990"/>
              <a:ext cx="74478" cy="60153"/>
            </a:xfrm>
            <a:custGeom>
              <a:avLst/>
              <a:gdLst>
                <a:gd name="connsiteX0" fmla="*/ 23472 w 34413"/>
                <a:gd name="connsiteY0" fmla="*/ 180 h 27794"/>
                <a:gd name="connsiteX1" fmla="*/ 34329 w 34413"/>
                <a:gd name="connsiteY1" fmla="*/ 9862 h 27794"/>
                <a:gd name="connsiteX2" fmla="*/ 16137 w 34413"/>
                <a:gd name="connsiteY2" fmla="*/ 27760 h 27794"/>
                <a:gd name="connsiteX3" fmla="*/ 0 w 34413"/>
                <a:gd name="connsiteY3" fmla="*/ 15144 h 27794"/>
                <a:gd name="connsiteX4" fmla="*/ 23472 w 34413"/>
                <a:gd name="connsiteY4" fmla="*/ 180 h 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3" h="27794">
                  <a:moveTo>
                    <a:pt x="23472" y="180"/>
                  </a:moveTo>
                  <a:cubicBezTo>
                    <a:pt x="29047" y="-407"/>
                    <a:pt x="35209" y="-113"/>
                    <a:pt x="34329" y="9862"/>
                  </a:cubicBezTo>
                  <a:cubicBezTo>
                    <a:pt x="33448" y="21305"/>
                    <a:pt x="29047" y="28347"/>
                    <a:pt x="16137" y="27760"/>
                  </a:cubicBezTo>
                  <a:cubicBezTo>
                    <a:pt x="7335" y="27467"/>
                    <a:pt x="0" y="25413"/>
                    <a:pt x="0" y="15144"/>
                  </a:cubicBezTo>
                  <a:cubicBezTo>
                    <a:pt x="293" y="473"/>
                    <a:pt x="11736" y="767"/>
                    <a:pt x="23472" y="18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9EBD1A-B009-4F1F-858D-8EC21ED6A419}"/>
                </a:ext>
              </a:extLst>
            </p:cNvPr>
            <p:cNvSpPr/>
            <p:nvPr/>
          </p:nvSpPr>
          <p:spPr>
            <a:xfrm>
              <a:off x="4467170" y="4230549"/>
              <a:ext cx="61720" cy="78746"/>
            </a:xfrm>
            <a:custGeom>
              <a:avLst/>
              <a:gdLst>
                <a:gd name="connsiteX0" fmla="*/ 10287 w 28518"/>
                <a:gd name="connsiteY0" fmla="*/ 0 h 36385"/>
                <a:gd name="connsiteX1" fmla="*/ 28478 w 28518"/>
                <a:gd name="connsiteY1" fmla="*/ 24059 h 36385"/>
                <a:gd name="connsiteX2" fmla="*/ 18209 w 28518"/>
                <a:gd name="connsiteY2" fmla="*/ 36382 h 36385"/>
                <a:gd name="connsiteX3" fmla="*/ 18 w 28518"/>
                <a:gd name="connsiteY3" fmla="*/ 8215 h 36385"/>
                <a:gd name="connsiteX4" fmla="*/ 10287 w 28518"/>
                <a:gd name="connsiteY4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6385">
                  <a:moveTo>
                    <a:pt x="10287" y="0"/>
                  </a:moveTo>
                  <a:cubicBezTo>
                    <a:pt x="15568" y="293"/>
                    <a:pt x="29358" y="18191"/>
                    <a:pt x="28478" y="24059"/>
                  </a:cubicBezTo>
                  <a:cubicBezTo>
                    <a:pt x="27598" y="29927"/>
                    <a:pt x="25544" y="35796"/>
                    <a:pt x="18209" y="36382"/>
                  </a:cubicBezTo>
                  <a:cubicBezTo>
                    <a:pt x="13514" y="36676"/>
                    <a:pt x="-569" y="14377"/>
                    <a:pt x="18" y="8215"/>
                  </a:cubicBezTo>
                  <a:cubicBezTo>
                    <a:pt x="898" y="1467"/>
                    <a:pt x="5886" y="880"/>
                    <a:pt x="10287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93761B9-A237-4675-9C81-46F5999D001A}"/>
              </a:ext>
            </a:extLst>
          </p:cNvPr>
          <p:cNvSpPr txBox="1"/>
          <p:nvPr/>
        </p:nvSpPr>
        <p:spPr>
          <a:xfrm>
            <a:off x="3833033" y="4672386"/>
            <a:ext cx="422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je-li odpověď na tuto otázku 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A7D12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ANO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201723" y="1531342"/>
            <a:ext cx="5395888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Jsme ochotni a schopni navrženým směrem jít?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010303" y="2162284"/>
            <a:ext cx="3787066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Řízená odborná diskuze 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7557865" y="2443813"/>
            <a:ext cx="4151446" cy="1070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Oblast po oblasti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Aktualizace návrhů + analytická činnost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Veřejná a politická diskuse před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další kroky dle odezvy 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51" name="Obrázek 50" descr="Obsah obrázku text, podepsat, indikátor&#10;&#10;Popis byl vytvořen automaticky">
            <a:extLst>
              <a:ext uri="{FF2B5EF4-FFF2-40B4-BE49-F238E27FC236}">
                <a16:creationId xmlns:a16="http://schemas.microsoft.com/office/drawing/2014/main" id="{5DC74A79-A475-4635-8D06-54450B1E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45" y="133394"/>
            <a:ext cx="1352551" cy="1003660"/>
          </a:xfrm>
          <a:prstGeom prst="rect">
            <a:avLst/>
          </a:prstGeom>
        </p:spPr>
      </p:pic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864A5191-D81C-BA68-47DB-7C71A314A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07" y="128387"/>
            <a:ext cx="2504809" cy="980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0E44269-FDF8-EFAF-20C5-5A3AEDBA7264}"/>
              </a:ext>
            </a:extLst>
          </p:cNvPr>
          <p:cNvSpPr txBox="1"/>
          <p:nvPr/>
        </p:nvSpPr>
        <p:spPr>
          <a:xfrm>
            <a:off x="329794" y="5130088"/>
            <a:ext cx="11449055" cy="11663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Předjednávána</a:t>
            </a: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a připravována analytická část projektu 2024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CCB4ACD-43CB-F24E-70A9-733015D9C0B4}"/>
              </a:ext>
            </a:extLst>
          </p:cNvPr>
          <p:cNvSpPr txBox="1"/>
          <p:nvPr/>
        </p:nvSpPr>
        <p:spPr>
          <a:xfrm>
            <a:off x="2617967" y="5924611"/>
            <a:ext cx="6395794" cy="384721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8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m</a:t>
            </a:r>
            <a:r>
              <a:rPr kumimoji="0" lang="cs-CZ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odel</a:t>
            </a: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financování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682576" y="3136612"/>
            <a:ext cx="796448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  <a:hlinkClick r:id="rId3"/>
              </a:rPr>
              <a:t>https://koncepce.kancelarzp.cz/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9303578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Projektový portál -  výzva ke spolupráci a diskusi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A8375E-D806-35C8-EAE2-0E432626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4821"/>
            <a:ext cx="6611878" cy="49420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F450B51-824B-3419-324F-F1DDB8E97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CF66C554-4628-C019-66C3-F92E6CED67AB}"/>
              </a:ext>
            </a:extLst>
          </p:cNvPr>
          <p:cNvSpPr txBox="1"/>
          <p:nvPr/>
        </p:nvSpPr>
        <p:spPr>
          <a:xfrm>
            <a:off x="526665" y="1567726"/>
            <a:ext cx="944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AA29473A-BC82-0325-F6A2-0C539535729A}"/>
              </a:ext>
            </a:extLst>
          </p:cNvPr>
          <p:cNvSpPr txBox="1"/>
          <p:nvPr/>
        </p:nvSpPr>
        <p:spPr>
          <a:xfrm>
            <a:off x="205437" y="733108"/>
            <a:ext cx="935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Zdravotnictví ČR - špička EU, nepotřebující změn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A5F0DA4-B2F9-2C8C-9F2A-99012A8806F7}"/>
              </a:ext>
            </a:extLst>
          </p:cNvPr>
          <p:cNvSpPr/>
          <p:nvPr/>
        </p:nvSpPr>
        <p:spPr>
          <a:xfrm>
            <a:off x="1869976" y="4390241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52CDC012-E55C-2FBE-9EE2-1392BC5C10FA}"/>
              </a:ext>
            </a:extLst>
          </p:cNvPr>
          <p:cNvSpPr/>
          <p:nvPr/>
        </p:nvSpPr>
        <p:spPr>
          <a:xfrm rot="10641712">
            <a:off x="6445280" y="5653748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B660BF9F-4AC6-D68F-0EA3-1B8D1C8FBDB7}"/>
              </a:ext>
            </a:extLst>
          </p:cNvPr>
          <p:cNvSpPr txBox="1"/>
          <p:nvPr/>
        </p:nvSpPr>
        <p:spPr>
          <a:xfrm>
            <a:off x="4893082" y="5838765"/>
            <a:ext cx="707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Zdravotnictví .. Česko v žebříčcích též obvykle na </a:t>
            </a:r>
            <a:r>
              <a:rPr kumimoji="0" lang="cs-CZ" altLang="ko-K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14.-15. místě  </a:t>
            </a:r>
            <a:endParaRPr kumimoji="0" lang="cs-CZ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CEBF79F-7D9B-5C1D-85F1-B6978F573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127" y="2500690"/>
            <a:ext cx="5215596" cy="31144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82EF347-6786-059C-C3BF-BC1156677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15580"/>
            <a:ext cx="1844185" cy="3422357"/>
          </a:xfrm>
          <a:prstGeom prst="rect">
            <a:avLst/>
          </a:prstGeom>
        </p:spPr>
      </p:pic>
      <p:sp>
        <p:nvSpPr>
          <p:cNvPr id="28" name="TextBox 20">
            <a:extLst>
              <a:ext uri="{FF2B5EF4-FFF2-40B4-BE49-F238E27FC236}">
                <a16:creationId xmlns:a16="http://schemas.microsoft.com/office/drawing/2014/main" id="{83C6D0BD-FB3E-B43E-6E2A-E4FDF8A8648E}"/>
              </a:ext>
            </a:extLst>
          </p:cNvPr>
          <p:cNvSpPr txBox="1"/>
          <p:nvPr/>
        </p:nvSpPr>
        <p:spPr>
          <a:xfrm>
            <a:off x="1844185" y="4673790"/>
            <a:ext cx="399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Klubová kopaná - Česko v Evropě </a:t>
            </a:r>
            <a:r>
              <a:rPr lang="cs-CZ" altLang="ko-KR" sz="1600" i="1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34" charset="-127"/>
              </a:rPr>
              <a:t>aktuálně</a:t>
            </a: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na </a:t>
            </a:r>
            <a:r>
              <a:rPr kumimoji="0" lang="cs-CZ" altLang="ko-K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15. místě</a:t>
            </a:r>
            <a:endParaRPr kumimoji="0" lang="cs-CZ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Obrázek 3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D22C9BF8-DEC1-CF2C-B7F5-17C2CEF21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65" y="1347887"/>
            <a:ext cx="4362657" cy="2752254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7791501-767F-A742-4BC1-174E35097F8E}"/>
              </a:ext>
            </a:extLst>
          </p:cNvPr>
          <p:cNvSpPr/>
          <p:nvPr/>
        </p:nvSpPr>
        <p:spPr>
          <a:xfrm>
            <a:off x="5603528" y="1773533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BA00E256-CB03-5802-C5AE-AEED3B41EA35}"/>
              </a:ext>
            </a:extLst>
          </p:cNvPr>
          <p:cNvSpPr txBox="1"/>
          <p:nvPr/>
        </p:nvSpPr>
        <p:spPr>
          <a:xfrm>
            <a:off x="5983400" y="1706415"/>
            <a:ext cx="443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HDP/obyvatel/kupní síla – Česko v EU na </a:t>
            </a:r>
            <a:r>
              <a:rPr kumimoji="0" lang="cs-CZ" altLang="ko-K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15. místě</a:t>
            </a:r>
            <a:endParaRPr kumimoji="0" lang="cs-CZ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F450B51-824B-3419-324F-F1DDB8E97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3778FC2-7163-2A94-6D26-A75350CBB72A}"/>
              </a:ext>
            </a:extLst>
          </p:cNvPr>
          <p:cNvSpPr txBox="1">
            <a:spLocks/>
          </p:cNvSpPr>
          <p:nvPr/>
        </p:nvSpPr>
        <p:spPr>
          <a:xfrm>
            <a:off x="78575" y="1064496"/>
            <a:ext cx="11845040" cy="724247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u="sng" dirty="0">
                <a:solidFill>
                  <a:schemeClr val="accent1"/>
                </a:solidFill>
              </a:rPr>
              <a:t>2004 – 2024 </a:t>
            </a:r>
          </a:p>
          <a:p>
            <a:pPr algn="l"/>
            <a:r>
              <a:rPr lang="cs-CZ" sz="2400" dirty="0"/>
              <a:t>= nejvyšší růst v historii, ideální demografie, nízké zadlužení, investice - příjmy z EU fondů  </a:t>
            </a:r>
            <a:endParaRPr lang="en-US" sz="2400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B8050D2-539B-FA37-8C04-AD304D48379A}"/>
              </a:ext>
            </a:extLst>
          </p:cNvPr>
          <p:cNvGrpSpPr/>
          <p:nvPr/>
        </p:nvGrpSpPr>
        <p:grpSpPr>
          <a:xfrm>
            <a:off x="3270354" y="1982458"/>
            <a:ext cx="8699157" cy="739760"/>
            <a:chOff x="984464" y="2336101"/>
            <a:chExt cx="5731033" cy="1185861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B4A026D6-AFC9-B064-B842-B5B56D820377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bdélník: se zakulacenými rohy 4">
              <a:extLst>
                <a:ext uri="{FF2B5EF4-FFF2-40B4-BE49-F238E27FC236}">
                  <a16:creationId xmlns:a16="http://schemas.microsoft.com/office/drawing/2014/main" id="{B0AFA908-CA7D-1BD5-4156-589E04DB0482}"/>
                </a:ext>
              </a:extLst>
            </p:cNvPr>
            <p:cNvSpPr txBox="1"/>
            <p:nvPr/>
          </p:nvSpPr>
          <p:spPr>
            <a:xfrm>
              <a:off x="984464" y="2336101"/>
              <a:ext cx="5731033" cy="1185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i="0" kern="1200" cap="all" dirty="0"/>
                <a:t>systém se naučil utrácet, ale ne motivovat a řešit výkon</a:t>
              </a:r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C040D4-4F19-C048-6C1C-59EB664CAC51}"/>
              </a:ext>
            </a:extLst>
          </p:cNvPr>
          <p:cNvSpPr txBox="1"/>
          <p:nvPr/>
        </p:nvSpPr>
        <p:spPr>
          <a:xfrm>
            <a:off x="78575" y="3014634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1"/>
                </a:solidFill>
              </a:rPr>
              <a:t>2030 – 2060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d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emografická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změna, super nákladné terapie, zadlužení a tlak na státní rozpočet </a:t>
            </a:r>
            <a:r>
              <a:rPr kumimoji="0" lang="cs-CZ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(obrana, důchody), </a:t>
            </a:r>
            <a:r>
              <a:rPr kumimoji="0" lang="cs-CZ" sz="2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výdaje do EU fondů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C6FBBFD-DDA2-025E-B2A0-4FDEA72FBB6E}"/>
              </a:ext>
            </a:extLst>
          </p:cNvPr>
          <p:cNvGrpSpPr/>
          <p:nvPr/>
        </p:nvGrpSpPr>
        <p:grpSpPr>
          <a:xfrm>
            <a:off x="1604634" y="4491962"/>
            <a:ext cx="9139881" cy="596427"/>
            <a:chOff x="984464" y="2391423"/>
            <a:chExt cx="5578633" cy="1024896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44CADD53-50A8-5F0E-D290-8AC911F8ABEF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5109FB6C-B8BC-8E21-B6D9-A1410B348AC1}"/>
                </a:ext>
              </a:extLst>
            </p:cNvPr>
            <p:cNvSpPr txBox="1"/>
            <p:nvPr/>
          </p:nvSpPr>
          <p:spPr>
            <a:xfrm>
              <a:off x="1014482" y="2421441"/>
              <a:ext cx="5506618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i="0" kern="1200" baseline="0" dirty="0"/>
                <a:t>= </a:t>
              </a:r>
              <a:r>
                <a:rPr lang="cs-CZ" sz="2400" i="0" kern="1200" cap="all" dirty="0"/>
                <a:t>nutné nejen zvýšení příjmů ale i zásadní zvýšení efektivity </a:t>
              </a:r>
              <a:r>
                <a:rPr lang="cs-CZ" sz="2400" i="0" kern="1200" baseline="0" dirty="0"/>
                <a:t>! </a:t>
              </a:r>
              <a:endParaRPr lang="en-US" sz="2400" kern="1200" dirty="0"/>
            </a:p>
          </p:txBody>
        </p:sp>
      </p:grp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61C6E7C4-CA44-574D-D2BE-846161BA83A1}"/>
              </a:ext>
            </a:extLst>
          </p:cNvPr>
          <p:cNvSpPr/>
          <p:nvPr/>
        </p:nvSpPr>
        <p:spPr>
          <a:xfrm>
            <a:off x="2385931" y="5804290"/>
            <a:ext cx="8952302" cy="596427"/>
          </a:xfrm>
          <a:prstGeom prst="roundRect">
            <a:avLst>
              <a:gd name="adj" fmla="val 10000"/>
            </a:avLst>
          </a:prstGeom>
          <a:solidFill>
            <a:srgbClr val="ED2826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bdélník: se zakulacenými rohy 4">
            <a:extLst>
              <a:ext uri="{FF2B5EF4-FFF2-40B4-BE49-F238E27FC236}">
                <a16:creationId xmlns:a16="http://schemas.microsoft.com/office/drawing/2014/main" id="{E452D3B6-7D4E-B07E-22F0-5597119F68B8}"/>
              </a:ext>
            </a:extLst>
          </p:cNvPr>
          <p:cNvSpPr txBox="1"/>
          <p:nvPr/>
        </p:nvSpPr>
        <p:spPr>
          <a:xfrm>
            <a:off x="2804025" y="5815542"/>
            <a:ext cx="8835108" cy="573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400" b="1" i="0" kern="1200" baseline="0" dirty="0"/>
              <a:t> </a:t>
            </a:r>
            <a:r>
              <a:rPr lang="cs-CZ" sz="2400" i="0" kern="1200" cap="all" dirty="0"/>
              <a:t>nelze bez systémových zm</a:t>
            </a:r>
            <a:r>
              <a:rPr lang="cs-CZ" sz="2400" b="1" i="0" kern="1200" cap="all" dirty="0"/>
              <a:t>ěn </a:t>
            </a:r>
            <a:r>
              <a:rPr lang="cs-CZ" sz="2400" i="0" kern="1200" cap="all" dirty="0"/>
              <a:t>(</a:t>
            </a:r>
            <a:r>
              <a:rPr lang="cs-CZ" sz="2400" i="0" kern="1200" baseline="0" dirty="0"/>
              <a:t>poslední </a:t>
            </a:r>
            <a:r>
              <a:rPr lang="cs-CZ" sz="2400" dirty="0"/>
              <a:t>2 volební období) </a:t>
            </a:r>
            <a:r>
              <a:rPr lang="cs-CZ" sz="2400" i="0" kern="1200" baseline="0" dirty="0"/>
              <a:t>  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33661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93204" y="1695977"/>
            <a:ext cx="12098796" cy="50626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800" dirty="0">
              <a:solidFill>
                <a:srgbClr val="C00000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800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= </a:t>
            </a:r>
            <a:r>
              <a:rPr lang="cs-CZ" altLang="ko-KR" sz="2800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nejde o pojistné, </a:t>
            </a:r>
            <a:r>
              <a:rPr lang="cs-CZ" altLang="ko-KR" sz="2800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negarantuje dlouhodobou stabilitu, netlačí efektivitu, neumožňuje rozvoj </a:t>
            </a:r>
            <a:r>
              <a:rPr lang="cs-CZ" altLang="ko-KR" sz="2800" dirty="0" err="1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v.z.p</a:t>
            </a:r>
            <a:r>
              <a:rPr lang="cs-CZ" altLang="ko-KR" sz="2800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kumimoji="0" lang="cs-CZ" altLang="ko-KR" sz="2800" b="0" i="1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Pojistné na </a:t>
            </a:r>
            <a:r>
              <a:rPr kumimoji="0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v.z.p</a:t>
            </a: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 v ČR?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B80F16E-6ABE-DE9D-8863-449300F1DA23}"/>
              </a:ext>
            </a:extLst>
          </p:cNvPr>
          <p:cNvGrpSpPr/>
          <p:nvPr/>
        </p:nvGrpSpPr>
        <p:grpSpPr>
          <a:xfrm>
            <a:off x="2303517" y="2492157"/>
            <a:ext cx="6029889" cy="954107"/>
            <a:chOff x="984464" y="2391423"/>
            <a:chExt cx="5578633" cy="1024896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1C8F3AEE-B645-8D18-3F70-48C1068FD88E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0D2ED411-86CE-53EC-51AE-7BE7F68E6746}"/>
                </a:ext>
              </a:extLst>
            </p:cNvPr>
            <p:cNvSpPr txBox="1"/>
            <p:nvPr/>
          </p:nvSpPr>
          <p:spPr>
            <a:xfrm>
              <a:off x="1056479" y="2421441"/>
              <a:ext cx="5506618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výši pojistného neurčuje Pojistitel   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C7AFD60-E9D4-B899-4F6D-5717069C750D}"/>
              </a:ext>
            </a:extLst>
          </p:cNvPr>
          <p:cNvGrpSpPr/>
          <p:nvPr/>
        </p:nvGrpSpPr>
        <p:grpSpPr>
          <a:xfrm>
            <a:off x="995903" y="1424793"/>
            <a:ext cx="9687243" cy="954107"/>
            <a:chOff x="984464" y="2391423"/>
            <a:chExt cx="6750617" cy="102489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FC35706E-65E2-3498-D7DD-E2668FDC84E3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D5F79C24-3CAA-BFFA-FE4B-BE0E15DA0537}"/>
                </a:ext>
              </a:extLst>
            </p:cNvPr>
            <p:cNvSpPr txBox="1"/>
            <p:nvPr/>
          </p:nvSpPr>
          <p:spPr>
            <a:xfrm>
              <a:off x="1056478" y="2421441"/>
              <a:ext cx="6678603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NElze</a:t>
              </a: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přizpůsobit výši (příjmy) nabídce/nároku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085970D-59C6-0888-A532-16ECE30AF56B}"/>
              </a:ext>
            </a:extLst>
          </p:cNvPr>
          <p:cNvGrpSpPr/>
          <p:nvPr/>
        </p:nvGrpSpPr>
        <p:grpSpPr>
          <a:xfrm>
            <a:off x="3300547" y="3559561"/>
            <a:ext cx="8503479" cy="954107"/>
            <a:chOff x="984464" y="2391423"/>
            <a:chExt cx="6309887" cy="1024896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C1FA3C19-B219-8D67-2C0A-6859E30A0355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848225C1-1FE5-54A5-B4BF-E452E05F79FD}"/>
                </a:ext>
              </a:extLst>
            </p:cNvPr>
            <p:cNvSpPr txBox="1"/>
            <p:nvPr/>
          </p:nvSpPr>
          <p:spPr>
            <a:xfrm>
              <a:off x="1056479" y="2421441"/>
              <a:ext cx="6237872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Nepředstavuje nástroj motivace ani soutěže 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0DCC9DF5-945D-6D49-0C09-CDCB0F2831CB}"/>
              </a:ext>
            </a:extLst>
          </p:cNvPr>
          <p:cNvGrpSpPr/>
          <p:nvPr/>
        </p:nvGrpSpPr>
        <p:grpSpPr>
          <a:xfrm>
            <a:off x="4112591" y="4654869"/>
            <a:ext cx="8035235" cy="954107"/>
            <a:chOff x="984464" y="2391423"/>
            <a:chExt cx="6633034" cy="1024896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FD5BDC31-5D2E-1C65-41A5-7611682AA813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bdélník: se zakulacenými rohy 4">
              <a:extLst>
                <a:ext uri="{FF2B5EF4-FFF2-40B4-BE49-F238E27FC236}">
                  <a16:creationId xmlns:a16="http://schemas.microsoft.com/office/drawing/2014/main" id="{73A048D0-D1EE-1630-2205-CCC016E9744F}"/>
                </a:ext>
              </a:extLst>
            </p:cNvPr>
            <p:cNvSpPr txBox="1"/>
            <p:nvPr/>
          </p:nvSpPr>
          <p:spPr>
            <a:xfrm>
              <a:off x="1064653" y="2421440"/>
              <a:ext cx="6552845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Zvyšuje ingerenci státu, závisí na st. rozpočtu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80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Příjmová stránka – cíle změny 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3896E4-B930-A5CC-412D-3FE4C551F244}"/>
              </a:ext>
            </a:extLst>
          </p:cNvPr>
          <p:cNvSpPr txBox="1"/>
          <p:nvPr/>
        </p:nvSpPr>
        <p:spPr>
          <a:xfrm>
            <a:off x="3833936" y="1526468"/>
            <a:ext cx="6254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echnika-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1C70BB6F-DF50-F36B-51A8-512A82E74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graphicFrame>
        <p:nvGraphicFramePr>
          <p:cNvPr id="17" name="TextBox 6">
            <a:extLst>
              <a:ext uri="{FF2B5EF4-FFF2-40B4-BE49-F238E27FC236}">
                <a16:creationId xmlns:a16="http://schemas.microsoft.com/office/drawing/2014/main" id="{FDD824D3-8213-4C32-02CE-0C25D24D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413946"/>
              </p:ext>
            </p:extLst>
          </p:nvPr>
        </p:nvGraphicFramePr>
        <p:xfrm>
          <a:off x="4293704" y="1088371"/>
          <a:ext cx="7466925" cy="588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9777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Inspirace evropská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0C3FFAC-55B7-0A27-E2F9-27E38CFFCE5C}"/>
              </a:ext>
            </a:extLst>
          </p:cNvPr>
          <p:cNvSpPr txBox="1"/>
          <p:nvPr/>
        </p:nvSpPr>
        <p:spPr>
          <a:xfrm>
            <a:off x="810168" y="1767482"/>
            <a:ext cx="5129367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Evropská unie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29FCC3-D001-5903-F4CC-7DFAA73FA2FE}"/>
              </a:ext>
            </a:extLst>
          </p:cNvPr>
          <p:cNvSpPr txBox="1"/>
          <p:nvPr/>
        </p:nvSpPr>
        <p:spPr>
          <a:xfrm>
            <a:off x="2042984" y="2152203"/>
            <a:ext cx="9854607" cy="3847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odvozené pojištění neaktivních osob (rodin) + odvod z pojistných dávek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jedno pojistné na péči i nemocenské dávky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připojištění v různém rozsahu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s</a:t>
            </a:r>
            <a:r>
              <a:rPr kumimoji="0" lang="cs-CZ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poluúčast</a:t>
            </a: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v různém rozsahu a nastavení   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1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Inspirace Bismarck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0C3FFAC-55B7-0A27-E2F9-27E38CFFCE5C}"/>
              </a:ext>
            </a:extLst>
          </p:cNvPr>
          <p:cNvSpPr txBox="1"/>
          <p:nvPr/>
        </p:nvSpPr>
        <p:spPr>
          <a:xfrm>
            <a:off x="803187" y="1535627"/>
            <a:ext cx="5129367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Německo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29FCC3-D001-5903-F4CC-7DFAA73FA2FE}"/>
              </a:ext>
            </a:extLst>
          </p:cNvPr>
          <p:cNvSpPr txBox="1"/>
          <p:nvPr/>
        </p:nvSpPr>
        <p:spPr>
          <a:xfrm>
            <a:off x="1799968" y="1871570"/>
            <a:ext cx="10131406" cy="4986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=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sazbu pojistného v % určuje ZP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(</a:t>
            </a:r>
            <a:r>
              <a:rPr kumimoji="0" lang="pl-PL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Bavorsko = od 15,25%do 16.25% (vč. rodin)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odpovídá nabídce každé ZP (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 program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zákonný nárok na péči vymezuje (vykládá) jednotně G-BA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v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ěcné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i peněžité dávky v nemoci 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pojištěnec/zaměstnavatel/důchodová pojišťovna = odvody 1/1 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rodina neplatí 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				+ pojištění dlouhodobé péče 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				+ komerční </a:t>
            </a: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pojištění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pro vysokopříjmové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9680" y="713037"/>
            <a:ext cx="638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Inspirace Bismarck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0C3FFAC-55B7-0A27-E2F9-27E38CFFCE5C}"/>
              </a:ext>
            </a:extLst>
          </p:cNvPr>
          <p:cNvSpPr txBox="1"/>
          <p:nvPr/>
        </p:nvSpPr>
        <p:spPr>
          <a:xfrm>
            <a:off x="810168" y="1767482"/>
            <a:ext cx="5129367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Nizozemí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29FCC3-D001-5903-F4CC-7DFAA73FA2FE}"/>
              </a:ext>
            </a:extLst>
          </p:cNvPr>
          <p:cNvSpPr txBox="1"/>
          <p:nvPr/>
        </p:nvSpPr>
        <p:spPr>
          <a:xfrm>
            <a:off x="1401692" y="2152203"/>
            <a:ext cx="10529682" cy="4986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=  pojištěnci hradí 7% ze mzdy/důchodu +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konkrétní částku pojistného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určenou ZP (cca 120 -150 E.)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z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ákladní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zákonný nárok jednotně vymezen (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Zorginstitut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 - v úvahu brána i 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ek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 </a:t>
            </a: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d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ostupnost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služby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m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ožnost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více programů ZP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(přímá platba vs refundace, rozsah péče)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povinná spoluúčast (325 E.) s možností kompenzace při splnění mot. podmínek (dříve vratka)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příspěvek na pojistné potřebným 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5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804671" y="802955"/>
            <a:ext cx="5471437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ko-KR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Problematické</a:t>
            </a:r>
            <a:r>
              <a:rPr lang="en-US" altLang="ko-KR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body </a:t>
            </a:r>
            <a:r>
              <a:rPr lang="en-US" altLang="ko-KR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přípravy</a:t>
            </a:r>
            <a:r>
              <a:rPr lang="en-US" altLang="ko-KR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změn</a:t>
            </a:r>
            <a:r>
              <a:rPr lang="en-US" altLang="ko-KR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 ČR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A4B356-F1C5-9ED5-0B60-EC6DEF72C06D}"/>
              </a:ext>
            </a:extLst>
          </p:cNvPr>
          <p:cNvSpPr txBox="1"/>
          <p:nvPr/>
        </p:nvSpPr>
        <p:spPr>
          <a:xfrm>
            <a:off x="129886" y="2421683"/>
            <a:ext cx="6862844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144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solidFill>
                  <a:schemeClr val="tx2"/>
                </a:solidFill>
              </a:rPr>
              <a:t>nejasnost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kumimoji="0" lang="en-US" altLang="ko-KR" sz="2400" i="0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politického</a:t>
            </a:r>
            <a:r>
              <a:rPr kumimoji="0" lang="en-US" altLang="ko-KR" sz="2400" i="0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ko-KR" sz="2400" i="0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vývoje</a:t>
            </a:r>
            <a:r>
              <a:rPr kumimoji="0" lang="en-US" altLang="ko-KR" sz="2400" i="0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v </a:t>
            </a:r>
            <a:r>
              <a:rPr kumimoji="0" lang="en-US" altLang="ko-KR" sz="2400" i="0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daňových</a:t>
            </a:r>
            <a:r>
              <a:rPr kumimoji="0" lang="en-US" altLang="ko-KR" sz="2400" i="0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ko-KR" sz="2400" i="0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souvislostech</a:t>
            </a:r>
            <a:r>
              <a:rPr kumimoji="0" lang="en-US" altLang="ko-KR" sz="2400" i="0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i="0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8001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solidFill>
                  <a:schemeClr val="tx2"/>
                </a:solidFill>
              </a:rPr>
              <a:t>neurčitost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limitů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základního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nároku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schemeClr val="tx2"/>
              </a:solidFill>
            </a:endParaRPr>
          </a:p>
          <a:p>
            <a:pPr marL="8001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solidFill>
                  <a:schemeClr val="tx2"/>
                </a:solidFill>
              </a:rPr>
              <a:t>ústavní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garance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rovnosti</a:t>
            </a:r>
            <a:r>
              <a:rPr lang="en-US" altLang="ko-KR" sz="2400" dirty="0">
                <a:solidFill>
                  <a:schemeClr val="tx2"/>
                </a:solidFill>
              </a:rPr>
              <a:t> a </a:t>
            </a:r>
            <a:r>
              <a:rPr lang="en-US" altLang="ko-KR" sz="2400" dirty="0" err="1">
                <a:solidFill>
                  <a:schemeClr val="tx2"/>
                </a:solidFill>
              </a:rPr>
              <a:t>bezplatnosti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základního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rozsahu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  <a:r>
              <a:rPr lang="en-US" altLang="ko-KR" sz="2400" dirty="0" err="1">
                <a:solidFill>
                  <a:schemeClr val="tx2"/>
                </a:solidFill>
              </a:rPr>
              <a:t>nároku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b="1" dirty="0">
              <a:solidFill>
                <a:schemeClr val="tx2"/>
              </a:solidFill>
            </a:endParaRPr>
          </a:p>
          <a:p>
            <a:pPr marL="8001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err="1">
                <a:solidFill>
                  <a:srgbClr val="C00000"/>
                </a:solidFill>
              </a:rPr>
              <a:t>intenzita</a:t>
            </a: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err="1">
                <a:solidFill>
                  <a:srgbClr val="C00000"/>
                </a:solidFill>
              </a:rPr>
              <a:t>zásahu</a:t>
            </a:r>
            <a:r>
              <a:rPr lang="en-US" altLang="ko-KR" sz="2400" b="1" dirty="0">
                <a:solidFill>
                  <a:srgbClr val="C00000"/>
                </a:solidFill>
              </a:rPr>
              <a:t> do </a:t>
            </a:r>
            <a:r>
              <a:rPr lang="en-US" altLang="ko-KR" sz="2400" b="1" dirty="0" err="1">
                <a:solidFill>
                  <a:srgbClr val="C00000"/>
                </a:solidFill>
              </a:rPr>
              <a:t>současného</a:t>
            </a: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err="1">
                <a:solidFill>
                  <a:srgbClr val="C00000"/>
                </a:solidFill>
              </a:rPr>
              <a:t>nastavení</a:t>
            </a:r>
            <a:r>
              <a:rPr lang="en-US" altLang="ko-KR" sz="2400" b="1" dirty="0">
                <a:solidFill>
                  <a:srgbClr val="C00000"/>
                </a:solidFill>
              </a:rPr>
              <a:t> vs. </a:t>
            </a:r>
            <a:r>
              <a:rPr lang="en-US" altLang="ko-KR" sz="2400" b="1" dirty="0" err="1">
                <a:solidFill>
                  <a:srgbClr val="C00000"/>
                </a:solidFill>
              </a:rPr>
              <a:t>jeho</a:t>
            </a: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err="1">
                <a:solidFill>
                  <a:srgbClr val="C00000"/>
                </a:solidFill>
              </a:rPr>
              <a:t>prosaditelnost</a:t>
            </a:r>
            <a:r>
              <a:rPr lang="en-US" altLang="ko-KR" sz="2400" b="1" dirty="0">
                <a:solidFill>
                  <a:srgbClr val="C00000"/>
                </a:solidFill>
              </a:rPr>
              <a:t> !?!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3077859"/>
            <a:ext cx="4142232" cy="16258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4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BA6D82BBEB541A8F3A666B721B4C3" ma:contentTypeVersion="28" ma:contentTypeDescription="Create a new document." ma:contentTypeScope="" ma:versionID="da549be58a3692fb1edc7306267a94b2">
  <xsd:schema xmlns:xsd="http://www.w3.org/2001/XMLSchema" xmlns:xs="http://www.w3.org/2001/XMLSchema" xmlns:p="http://schemas.microsoft.com/office/2006/metadata/properties" xmlns:ns2="e8ea3d1a-d2fe-46ab-8bdf-70c806a66424" xmlns:ns3="8de48e1c-7e88-4ce4-af71-60633ddb53fb" targetNamespace="http://schemas.microsoft.com/office/2006/metadata/properties" ma:root="true" ma:fieldsID="475b4c13e82d9a98b92b931c41d6cb0b" ns2:_="" ns3:_="">
    <xsd:import namespace="e8ea3d1a-d2fe-46ab-8bdf-70c806a66424"/>
    <xsd:import namespace="8de48e1c-7e88-4ce4-af71-60633ddb5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a3d1a-d2fe-46ab-8bdf-70c806a66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9a9847-ab2c-4333-a0ea-eae144294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8e1c-7e88-4ce4-af71-60633ddb5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740210-45df-4ca1-b0df-f28ff798d88e}" ma:internalName="TaxCatchAll" ma:showField="CatchAllData" ma:web="8de48e1c-7e88-4ce4-af71-60633ddb5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ea3d1a-d2fe-46ab-8bdf-70c806a66424">
      <Terms xmlns="http://schemas.microsoft.com/office/infopath/2007/PartnerControls"/>
    </lcf76f155ced4ddcb4097134ff3c332f>
    <TaxCatchAll xmlns="8de48e1c-7e88-4ce4-af71-60633ddb53fb" xsi:nil="true"/>
  </documentManagement>
</p:properties>
</file>

<file path=customXml/itemProps1.xml><?xml version="1.0" encoding="utf-8"?>
<ds:datastoreItem xmlns:ds="http://schemas.openxmlformats.org/officeDocument/2006/customXml" ds:itemID="{A8AD6F73-2A13-498D-B7E5-D7340140AC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0F13E4-FACE-41D0-9555-A098878A7C93}">
  <ds:schemaRefs>
    <ds:schemaRef ds:uri="8de48e1c-7e88-4ce4-af71-60633ddb53fb"/>
    <ds:schemaRef ds:uri="e8ea3d1a-d2fe-46ab-8bdf-70c806a664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B5506F-A006-42F6-A77C-A0C60E16CE05}">
  <ds:schemaRefs>
    <ds:schemaRef ds:uri="8de48e1c-7e88-4ce4-af71-60633ddb53fb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8ea3d1a-d2fe-46ab-8bdf-70c806a664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79409</TotalTime>
  <Words>1317</Words>
  <Application>Microsoft Office PowerPoint</Application>
  <PresentationFormat>Širokoúhlá obrazovka</PresentationFormat>
  <Paragraphs>229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Technika-Book</vt:lpstr>
      <vt:lpstr>Wingdings</vt:lpstr>
      <vt:lpstr>Motiv Office</vt:lpstr>
      <vt:lpstr>1_Motiv Office</vt:lpstr>
      <vt:lpstr>2_Motiv Office</vt:lpstr>
      <vt:lpstr>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Wagner</dc:creator>
  <cp:lastModifiedBy>Švec Ladislav</cp:lastModifiedBy>
  <cp:revision>51</cp:revision>
  <cp:lastPrinted>2023-03-21T12:03:10Z</cp:lastPrinted>
  <dcterms:created xsi:type="dcterms:W3CDTF">2020-07-13T08:42:52Z</dcterms:created>
  <dcterms:modified xsi:type="dcterms:W3CDTF">2023-09-19T11:32:45Z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0x010100FFCBA6D82BBEB541A8F3A666B721B4C3</vt:lpwstr>
  </property>
  <property fmtid="{D5CDD505-2E9C-101B-9397-08002B2CF9AE}" pid="3" name="MediaServiceImageTags">
    <vt:lpwstr/>
  </property>
</Properties>
</file>