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95" r:id="rId5"/>
    <p:sldMasterId id="2147483712" r:id="rId6"/>
    <p:sldMasterId id="2147483726" r:id="rId7"/>
  </p:sldMasterIdLst>
  <p:notesMasterIdLst>
    <p:notesMasterId r:id="rId24"/>
  </p:notesMasterIdLst>
  <p:sldIdLst>
    <p:sldId id="256" r:id="rId8"/>
    <p:sldId id="796" r:id="rId9"/>
    <p:sldId id="777" r:id="rId10"/>
    <p:sldId id="839" r:id="rId11"/>
    <p:sldId id="311" r:id="rId12"/>
    <p:sldId id="334" r:id="rId13"/>
    <p:sldId id="833" r:id="rId14"/>
    <p:sldId id="840" r:id="rId15"/>
    <p:sldId id="841" r:id="rId16"/>
    <p:sldId id="836" r:id="rId17"/>
    <p:sldId id="835" r:id="rId18"/>
    <p:sldId id="842" r:id="rId19"/>
    <p:sldId id="825" r:id="rId20"/>
    <p:sldId id="824" r:id="rId21"/>
    <p:sldId id="843" r:id="rId22"/>
    <p:sldId id="831" r:id="rId23"/>
  </p:sldIdLst>
  <p:sldSz cx="12192000" cy="6858000"/>
  <p:notesSz cx="9942513" cy="68103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05B01"/>
    <a:srgbClr val="ED2826"/>
    <a:srgbClr val="22263A"/>
    <a:srgbClr val="FA7D12"/>
    <a:srgbClr val="131625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EC6FF7-C07E-44B4-BD2B-0D6AF6CAF9E5}" v="1" dt="2023-05-23T14:43:37.023"/>
  </p1510:revLst>
</p1510:revInfo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Střední styl 1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65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8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5DCC27-D8EB-46BD-88DB-A8A91D498BA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A4A1EA-2AD8-4B88-A260-35E3BC4C8FA5}">
      <dgm:prSet custT="1"/>
      <dgm:spPr/>
      <dgm:t>
        <a:bodyPr/>
        <a:lstStyle/>
        <a:p>
          <a:r>
            <a:rPr lang="pl-PL" sz="3500" i="0" baseline="0" dirty="0"/>
            <a:t>Dlouhodobost 	</a:t>
          </a:r>
          <a:r>
            <a:rPr lang="pl-PL" sz="2400" i="1" baseline="0" dirty="0"/>
            <a:t>(nad rámec volebního období) </a:t>
          </a:r>
          <a:endParaRPr lang="en-US" sz="2400" i="1" dirty="0"/>
        </a:p>
      </dgm:t>
    </dgm:pt>
    <dgm:pt modelId="{E73AB06C-EE53-441E-A12A-9B2DC5D32058}" type="parTrans" cxnId="{36AD8E29-C1A7-4535-A959-53807E462130}">
      <dgm:prSet/>
      <dgm:spPr/>
      <dgm:t>
        <a:bodyPr/>
        <a:lstStyle/>
        <a:p>
          <a:endParaRPr lang="en-US"/>
        </a:p>
      </dgm:t>
    </dgm:pt>
    <dgm:pt modelId="{2FD06D33-637D-479A-9A21-D46E96AB4EE1}" type="sibTrans" cxnId="{36AD8E29-C1A7-4535-A959-53807E462130}">
      <dgm:prSet/>
      <dgm:spPr/>
      <dgm:t>
        <a:bodyPr/>
        <a:lstStyle/>
        <a:p>
          <a:endParaRPr lang="en-US"/>
        </a:p>
      </dgm:t>
    </dgm:pt>
    <dgm:pt modelId="{66831E20-E4DF-4570-82FF-672056210E7A}">
      <dgm:prSet custT="1"/>
      <dgm:spPr/>
      <dgm:t>
        <a:bodyPr/>
        <a:lstStyle/>
        <a:p>
          <a:r>
            <a:rPr lang="pl-PL" sz="3500" i="0" baseline="0" dirty="0"/>
            <a:t>Systematičnost 	</a:t>
          </a:r>
          <a:r>
            <a:rPr lang="pl-PL" sz="2400" i="1" baseline="0" dirty="0"/>
            <a:t>(příprava, diskuse, analýza, prosazení) </a:t>
          </a:r>
          <a:endParaRPr lang="en-US" sz="2400" i="1" dirty="0"/>
        </a:p>
      </dgm:t>
    </dgm:pt>
    <dgm:pt modelId="{FA843C43-8C26-4072-9013-7F27AB2AB384}" type="parTrans" cxnId="{AE77F6B5-3712-4EFB-80BD-C2A0B72D1EC9}">
      <dgm:prSet/>
      <dgm:spPr/>
      <dgm:t>
        <a:bodyPr/>
        <a:lstStyle/>
        <a:p>
          <a:endParaRPr lang="en-US"/>
        </a:p>
      </dgm:t>
    </dgm:pt>
    <dgm:pt modelId="{3F68109F-2A48-4797-81FE-17AAADC84BFB}" type="sibTrans" cxnId="{AE77F6B5-3712-4EFB-80BD-C2A0B72D1EC9}">
      <dgm:prSet/>
      <dgm:spPr/>
      <dgm:t>
        <a:bodyPr/>
        <a:lstStyle/>
        <a:p>
          <a:endParaRPr lang="en-US"/>
        </a:p>
      </dgm:t>
    </dgm:pt>
    <dgm:pt modelId="{12019BAF-20A9-4406-A47B-6DE45134E586}">
      <dgm:prSet custT="1"/>
      <dgm:spPr/>
      <dgm:t>
        <a:bodyPr/>
        <a:lstStyle/>
        <a:p>
          <a:r>
            <a:rPr lang="pl-PL" sz="3500" i="0" baseline="0" dirty="0"/>
            <a:t>Apolitičnost 	</a:t>
          </a:r>
          <a:r>
            <a:rPr lang="pl-PL" sz="2400" i="1" baseline="0" dirty="0"/>
            <a:t>(nutná širší shoda) </a:t>
          </a:r>
          <a:endParaRPr lang="en-US" sz="2400" i="1" dirty="0"/>
        </a:p>
      </dgm:t>
    </dgm:pt>
    <dgm:pt modelId="{3569307F-601F-4E74-85A4-54E87168D521}" type="parTrans" cxnId="{36E710BA-484D-4858-9C7F-8F2C12C94C41}">
      <dgm:prSet/>
      <dgm:spPr/>
      <dgm:t>
        <a:bodyPr/>
        <a:lstStyle/>
        <a:p>
          <a:endParaRPr lang="en-US"/>
        </a:p>
      </dgm:t>
    </dgm:pt>
    <dgm:pt modelId="{4134ECED-A51D-4AA0-8944-920C69BF8BCB}" type="sibTrans" cxnId="{36E710BA-484D-4858-9C7F-8F2C12C94C41}">
      <dgm:prSet/>
      <dgm:spPr/>
      <dgm:t>
        <a:bodyPr/>
        <a:lstStyle/>
        <a:p>
          <a:endParaRPr lang="en-US"/>
        </a:p>
      </dgm:t>
    </dgm:pt>
    <dgm:pt modelId="{411F231B-F9B3-45F4-9228-5E3EB3768111}">
      <dgm:prSet/>
      <dgm:spPr/>
      <dgm:t>
        <a:bodyPr/>
        <a:lstStyle/>
        <a:p>
          <a:r>
            <a:rPr lang="pl-PL" i="0" baseline="0" dirty="0"/>
            <a:t>Věcnost </a:t>
          </a:r>
          <a:endParaRPr lang="en-US" dirty="0"/>
        </a:p>
      </dgm:t>
    </dgm:pt>
    <dgm:pt modelId="{8E71A579-ACC3-4BF5-976B-FE2AB0C9DE35}" type="parTrans" cxnId="{E8AD0CE9-BC86-4835-80B5-6E0F9B38D654}">
      <dgm:prSet/>
      <dgm:spPr/>
      <dgm:t>
        <a:bodyPr/>
        <a:lstStyle/>
        <a:p>
          <a:endParaRPr lang="en-US"/>
        </a:p>
      </dgm:t>
    </dgm:pt>
    <dgm:pt modelId="{4AB45A6A-C396-4D97-81EF-BEAB98DDC408}" type="sibTrans" cxnId="{E8AD0CE9-BC86-4835-80B5-6E0F9B38D654}">
      <dgm:prSet/>
      <dgm:spPr/>
      <dgm:t>
        <a:bodyPr/>
        <a:lstStyle/>
        <a:p>
          <a:endParaRPr lang="en-US"/>
        </a:p>
      </dgm:t>
    </dgm:pt>
    <dgm:pt modelId="{3F52BBAE-1F88-419F-901B-E2556F94EED0}">
      <dgm:prSet/>
      <dgm:spPr/>
      <dgm:t>
        <a:bodyPr/>
        <a:lstStyle/>
        <a:p>
          <a:endParaRPr lang="en-US" dirty="0"/>
        </a:p>
      </dgm:t>
    </dgm:pt>
    <dgm:pt modelId="{3B91ADC5-7401-44CD-9AFE-D083B191410C}" type="parTrans" cxnId="{0342EE7D-306D-4C86-BA3E-178B2F5B8D25}">
      <dgm:prSet/>
      <dgm:spPr/>
      <dgm:t>
        <a:bodyPr/>
        <a:lstStyle/>
        <a:p>
          <a:endParaRPr lang="en-US"/>
        </a:p>
      </dgm:t>
    </dgm:pt>
    <dgm:pt modelId="{974E5952-AF6B-4115-812D-32C8D50E275A}" type="sibTrans" cxnId="{0342EE7D-306D-4C86-BA3E-178B2F5B8D25}">
      <dgm:prSet/>
      <dgm:spPr/>
      <dgm:t>
        <a:bodyPr/>
        <a:lstStyle/>
        <a:p>
          <a:endParaRPr lang="en-US"/>
        </a:p>
      </dgm:t>
    </dgm:pt>
    <dgm:pt modelId="{E742F32B-33D7-4A31-A913-FEB7FE0EECCD}" type="pres">
      <dgm:prSet presAssocID="{F75DCC27-D8EB-46BD-88DB-A8A91D498BA2}" presName="vert0" presStyleCnt="0">
        <dgm:presLayoutVars>
          <dgm:dir/>
          <dgm:animOne val="branch"/>
          <dgm:animLvl val="lvl"/>
        </dgm:presLayoutVars>
      </dgm:prSet>
      <dgm:spPr/>
    </dgm:pt>
    <dgm:pt modelId="{E38C8D4D-CED8-437B-A4CF-01DDFB4E2BC0}" type="pres">
      <dgm:prSet presAssocID="{3EA4A1EA-2AD8-4B88-A260-35E3BC4C8FA5}" presName="thickLine" presStyleLbl="alignNode1" presStyleIdx="0" presStyleCnt="5"/>
      <dgm:spPr/>
    </dgm:pt>
    <dgm:pt modelId="{B18A3532-CA9A-4108-833A-D1BA07BF328A}" type="pres">
      <dgm:prSet presAssocID="{3EA4A1EA-2AD8-4B88-A260-35E3BC4C8FA5}" presName="horz1" presStyleCnt="0"/>
      <dgm:spPr/>
    </dgm:pt>
    <dgm:pt modelId="{20E85AA6-8769-42C3-8CDC-5186BF76FDDC}" type="pres">
      <dgm:prSet presAssocID="{3EA4A1EA-2AD8-4B88-A260-35E3BC4C8FA5}" presName="tx1" presStyleLbl="revTx" presStyleIdx="0" presStyleCnt="5"/>
      <dgm:spPr/>
    </dgm:pt>
    <dgm:pt modelId="{67FACE35-D152-42E2-9373-013ED5B78931}" type="pres">
      <dgm:prSet presAssocID="{3EA4A1EA-2AD8-4B88-A260-35E3BC4C8FA5}" presName="vert1" presStyleCnt="0"/>
      <dgm:spPr/>
    </dgm:pt>
    <dgm:pt modelId="{FD38F7D3-4031-4C51-9BA5-A37003DD3CF9}" type="pres">
      <dgm:prSet presAssocID="{66831E20-E4DF-4570-82FF-672056210E7A}" presName="thickLine" presStyleLbl="alignNode1" presStyleIdx="1" presStyleCnt="5"/>
      <dgm:spPr/>
    </dgm:pt>
    <dgm:pt modelId="{AD78E347-3626-453A-AC9E-FDE5F27EBB9D}" type="pres">
      <dgm:prSet presAssocID="{66831E20-E4DF-4570-82FF-672056210E7A}" presName="horz1" presStyleCnt="0"/>
      <dgm:spPr/>
    </dgm:pt>
    <dgm:pt modelId="{087016BA-A716-425E-9B66-CC880C085437}" type="pres">
      <dgm:prSet presAssocID="{66831E20-E4DF-4570-82FF-672056210E7A}" presName="tx1" presStyleLbl="revTx" presStyleIdx="1" presStyleCnt="5"/>
      <dgm:spPr/>
    </dgm:pt>
    <dgm:pt modelId="{337D2DF4-3D2A-4886-B928-89DC98379506}" type="pres">
      <dgm:prSet presAssocID="{66831E20-E4DF-4570-82FF-672056210E7A}" presName="vert1" presStyleCnt="0"/>
      <dgm:spPr/>
    </dgm:pt>
    <dgm:pt modelId="{E626B626-CF45-4223-846D-E7F087B9E336}" type="pres">
      <dgm:prSet presAssocID="{12019BAF-20A9-4406-A47B-6DE45134E586}" presName="thickLine" presStyleLbl="alignNode1" presStyleIdx="2" presStyleCnt="5"/>
      <dgm:spPr/>
    </dgm:pt>
    <dgm:pt modelId="{509C0911-9E4C-4817-97DA-D9335B2B6F81}" type="pres">
      <dgm:prSet presAssocID="{12019BAF-20A9-4406-A47B-6DE45134E586}" presName="horz1" presStyleCnt="0"/>
      <dgm:spPr/>
    </dgm:pt>
    <dgm:pt modelId="{44BFF6A6-4253-449F-9C15-6E04D74D376F}" type="pres">
      <dgm:prSet presAssocID="{12019BAF-20A9-4406-A47B-6DE45134E586}" presName="tx1" presStyleLbl="revTx" presStyleIdx="2" presStyleCnt="5"/>
      <dgm:spPr/>
    </dgm:pt>
    <dgm:pt modelId="{BB2A0118-CCD0-4052-AD3C-B7DEDD90A907}" type="pres">
      <dgm:prSet presAssocID="{12019BAF-20A9-4406-A47B-6DE45134E586}" presName="vert1" presStyleCnt="0"/>
      <dgm:spPr/>
    </dgm:pt>
    <dgm:pt modelId="{03E4D4A5-F3E7-40FB-A279-EBEB4E897361}" type="pres">
      <dgm:prSet presAssocID="{411F231B-F9B3-45F4-9228-5E3EB3768111}" presName="thickLine" presStyleLbl="alignNode1" presStyleIdx="3" presStyleCnt="5"/>
      <dgm:spPr/>
    </dgm:pt>
    <dgm:pt modelId="{AEBC853D-AF13-4313-833D-8EAE658CA06D}" type="pres">
      <dgm:prSet presAssocID="{411F231B-F9B3-45F4-9228-5E3EB3768111}" presName="horz1" presStyleCnt="0"/>
      <dgm:spPr/>
    </dgm:pt>
    <dgm:pt modelId="{D6E5DD6D-87B0-4086-91AC-C3CE228EE3C3}" type="pres">
      <dgm:prSet presAssocID="{411F231B-F9B3-45F4-9228-5E3EB3768111}" presName="tx1" presStyleLbl="revTx" presStyleIdx="3" presStyleCnt="5"/>
      <dgm:spPr/>
    </dgm:pt>
    <dgm:pt modelId="{956BB32E-273A-44B9-A6E2-7FB0EB7F3745}" type="pres">
      <dgm:prSet presAssocID="{411F231B-F9B3-45F4-9228-5E3EB3768111}" presName="vert1" presStyleCnt="0"/>
      <dgm:spPr/>
    </dgm:pt>
    <dgm:pt modelId="{A6450804-8092-496C-946F-F8827C899113}" type="pres">
      <dgm:prSet presAssocID="{3F52BBAE-1F88-419F-901B-E2556F94EED0}" presName="thickLine" presStyleLbl="alignNode1" presStyleIdx="4" presStyleCnt="5"/>
      <dgm:spPr/>
    </dgm:pt>
    <dgm:pt modelId="{A98B685B-89C3-4531-8EF4-8F99BAE5B6C6}" type="pres">
      <dgm:prSet presAssocID="{3F52BBAE-1F88-419F-901B-E2556F94EED0}" presName="horz1" presStyleCnt="0"/>
      <dgm:spPr/>
    </dgm:pt>
    <dgm:pt modelId="{9CE02A24-83D2-4FC5-AE7A-25F3FAC4A3DE}" type="pres">
      <dgm:prSet presAssocID="{3F52BBAE-1F88-419F-901B-E2556F94EED0}" presName="tx1" presStyleLbl="revTx" presStyleIdx="4" presStyleCnt="5"/>
      <dgm:spPr/>
    </dgm:pt>
    <dgm:pt modelId="{E3EF16C7-2379-41A4-B947-9FA9B05FF06D}" type="pres">
      <dgm:prSet presAssocID="{3F52BBAE-1F88-419F-901B-E2556F94EED0}" presName="vert1" presStyleCnt="0"/>
      <dgm:spPr/>
    </dgm:pt>
  </dgm:ptLst>
  <dgm:cxnLst>
    <dgm:cxn modelId="{A65C7422-5017-4D1E-84D2-522A7AFBA670}" type="presOf" srcId="{411F231B-F9B3-45F4-9228-5E3EB3768111}" destId="{D6E5DD6D-87B0-4086-91AC-C3CE228EE3C3}" srcOrd="0" destOrd="0" presId="urn:microsoft.com/office/officeart/2008/layout/LinedList"/>
    <dgm:cxn modelId="{36AD8E29-C1A7-4535-A959-53807E462130}" srcId="{F75DCC27-D8EB-46BD-88DB-A8A91D498BA2}" destId="{3EA4A1EA-2AD8-4B88-A260-35E3BC4C8FA5}" srcOrd="0" destOrd="0" parTransId="{E73AB06C-EE53-441E-A12A-9B2DC5D32058}" sibTransId="{2FD06D33-637D-479A-9A21-D46E96AB4EE1}"/>
    <dgm:cxn modelId="{D55E5647-B1D9-415D-9E3E-1D6C6E9ACE66}" type="presOf" srcId="{66831E20-E4DF-4570-82FF-672056210E7A}" destId="{087016BA-A716-425E-9B66-CC880C085437}" srcOrd="0" destOrd="0" presId="urn:microsoft.com/office/officeart/2008/layout/LinedList"/>
    <dgm:cxn modelId="{A482A64D-EC04-449C-8EF2-918F89A11B16}" type="presOf" srcId="{3EA4A1EA-2AD8-4B88-A260-35E3BC4C8FA5}" destId="{20E85AA6-8769-42C3-8CDC-5186BF76FDDC}" srcOrd="0" destOrd="0" presId="urn:microsoft.com/office/officeart/2008/layout/LinedList"/>
    <dgm:cxn modelId="{0342EE7D-306D-4C86-BA3E-178B2F5B8D25}" srcId="{F75DCC27-D8EB-46BD-88DB-A8A91D498BA2}" destId="{3F52BBAE-1F88-419F-901B-E2556F94EED0}" srcOrd="4" destOrd="0" parTransId="{3B91ADC5-7401-44CD-9AFE-D083B191410C}" sibTransId="{974E5952-AF6B-4115-812D-32C8D50E275A}"/>
    <dgm:cxn modelId="{AE77F6B5-3712-4EFB-80BD-C2A0B72D1EC9}" srcId="{F75DCC27-D8EB-46BD-88DB-A8A91D498BA2}" destId="{66831E20-E4DF-4570-82FF-672056210E7A}" srcOrd="1" destOrd="0" parTransId="{FA843C43-8C26-4072-9013-7F27AB2AB384}" sibTransId="{3F68109F-2A48-4797-81FE-17AAADC84BFB}"/>
    <dgm:cxn modelId="{36E710BA-484D-4858-9C7F-8F2C12C94C41}" srcId="{F75DCC27-D8EB-46BD-88DB-A8A91D498BA2}" destId="{12019BAF-20A9-4406-A47B-6DE45134E586}" srcOrd="2" destOrd="0" parTransId="{3569307F-601F-4E74-85A4-54E87168D521}" sibTransId="{4134ECED-A51D-4AA0-8944-920C69BF8BCB}"/>
    <dgm:cxn modelId="{5599CEC4-486E-494B-8EEB-291568E5ACE4}" type="presOf" srcId="{12019BAF-20A9-4406-A47B-6DE45134E586}" destId="{44BFF6A6-4253-449F-9C15-6E04D74D376F}" srcOrd="0" destOrd="0" presId="urn:microsoft.com/office/officeart/2008/layout/LinedList"/>
    <dgm:cxn modelId="{FE9BDFD0-435A-4102-91BD-9F985464133C}" type="presOf" srcId="{3F52BBAE-1F88-419F-901B-E2556F94EED0}" destId="{9CE02A24-83D2-4FC5-AE7A-25F3FAC4A3DE}" srcOrd="0" destOrd="0" presId="urn:microsoft.com/office/officeart/2008/layout/LinedList"/>
    <dgm:cxn modelId="{4DF528D5-2AB0-4BAC-B5BF-7FA8F1CD89BF}" type="presOf" srcId="{F75DCC27-D8EB-46BD-88DB-A8A91D498BA2}" destId="{E742F32B-33D7-4A31-A913-FEB7FE0EECCD}" srcOrd="0" destOrd="0" presId="urn:microsoft.com/office/officeart/2008/layout/LinedList"/>
    <dgm:cxn modelId="{E8AD0CE9-BC86-4835-80B5-6E0F9B38D654}" srcId="{F75DCC27-D8EB-46BD-88DB-A8A91D498BA2}" destId="{411F231B-F9B3-45F4-9228-5E3EB3768111}" srcOrd="3" destOrd="0" parTransId="{8E71A579-ACC3-4BF5-976B-FE2AB0C9DE35}" sibTransId="{4AB45A6A-C396-4D97-81EF-BEAB98DDC408}"/>
    <dgm:cxn modelId="{AFE37288-1966-4FA5-A059-513B9279C027}" type="presParOf" srcId="{E742F32B-33D7-4A31-A913-FEB7FE0EECCD}" destId="{E38C8D4D-CED8-437B-A4CF-01DDFB4E2BC0}" srcOrd="0" destOrd="0" presId="urn:microsoft.com/office/officeart/2008/layout/LinedList"/>
    <dgm:cxn modelId="{158420F4-34A9-4A96-ACE0-FAD695103C43}" type="presParOf" srcId="{E742F32B-33D7-4A31-A913-FEB7FE0EECCD}" destId="{B18A3532-CA9A-4108-833A-D1BA07BF328A}" srcOrd="1" destOrd="0" presId="urn:microsoft.com/office/officeart/2008/layout/LinedList"/>
    <dgm:cxn modelId="{EFAA383C-F237-4480-A197-78EA6F7A189B}" type="presParOf" srcId="{B18A3532-CA9A-4108-833A-D1BA07BF328A}" destId="{20E85AA6-8769-42C3-8CDC-5186BF76FDDC}" srcOrd="0" destOrd="0" presId="urn:microsoft.com/office/officeart/2008/layout/LinedList"/>
    <dgm:cxn modelId="{85DEE986-A2F5-4FAD-8F1C-D3070EE3395F}" type="presParOf" srcId="{B18A3532-CA9A-4108-833A-D1BA07BF328A}" destId="{67FACE35-D152-42E2-9373-013ED5B78931}" srcOrd="1" destOrd="0" presId="urn:microsoft.com/office/officeart/2008/layout/LinedList"/>
    <dgm:cxn modelId="{D7EACE1C-62C7-4B99-BF80-C5F22E07E8D4}" type="presParOf" srcId="{E742F32B-33D7-4A31-A913-FEB7FE0EECCD}" destId="{FD38F7D3-4031-4C51-9BA5-A37003DD3CF9}" srcOrd="2" destOrd="0" presId="urn:microsoft.com/office/officeart/2008/layout/LinedList"/>
    <dgm:cxn modelId="{62919525-36EF-4B04-8D6A-4B8ED54126DC}" type="presParOf" srcId="{E742F32B-33D7-4A31-A913-FEB7FE0EECCD}" destId="{AD78E347-3626-453A-AC9E-FDE5F27EBB9D}" srcOrd="3" destOrd="0" presId="urn:microsoft.com/office/officeart/2008/layout/LinedList"/>
    <dgm:cxn modelId="{3D9F3E9E-8C8C-42F8-99F8-3AF9671B97E8}" type="presParOf" srcId="{AD78E347-3626-453A-AC9E-FDE5F27EBB9D}" destId="{087016BA-A716-425E-9B66-CC880C085437}" srcOrd="0" destOrd="0" presId="urn:microsoft.com/office/officeart/2008/layout/LinedList"/>
    <dgm:cxn modelId="{6C045AE8-1706-48EA-A66D-DA5775A22881}" type="presParOf" srcId="{AD78E347-3626-453A-AC9E-FDE5F27EBB9D}" destId="{337D2DF4-3D2A-4886-B928-89DC98379506}" srcOrd="1" destOrd="0" presId="urn:microsoft.com/office/officeart/2008/layout/LinedList"/>
    <dgm:cxn modelId="{BDEF8EB9-55B2-4E33-AF44-747CEA4B09CA}" type="presParOf" srcId="{E742F32B-33D7-4A31-A913-FEB7FE0EECCD}" destId="{E626B626-CF45-4223-846D-E7F087B9E336}" srcOrd="4" destOrd="0" presId="urn:microsoft.com/office/officeart/2008/layout/LinedList"/>
    <dgm:cxn modelId="{B5A51564-1F62-4B3D-85E1-BD8BD35D8AAA}" type="presParOf" srcId="{E742F32B-33D7-4A31-A913-FEB7FE0EECCD}" destId="{509C0911-9E4C-4817-97DA-D9335B2B6F81}" srcOrd="5" destOrd="0" presId="urn:microsoft.com/office/officeart/2008/layout/LinedList"/>
    <dgm:cxn modelId="{4B85838C-22B9-4C4D-8FFD-E63EF80EEAB4}" type="presParOf" srcId="{509C0911-9E4C-4817-97DA-D9335B2B6F81}" destId="{44BFF6A6-4253-449F-9C15-6E04D74D376F}" srcOrd="0" destOrd="0" presId="urn:microsoft.com/office/officeart/2008/layout/LinedList"/>
    <dgm:cxn modelId="{85A24290-7EC5-42B2-AC99-FF0A8136E63C}" type="presParOf" srcId="{509C0911-9E4C-4817-97DA-D9335B2B6F81}" destId="{BB2A0118-CCD0-4052-AD3C-B7DEDD90A907}" srcOrd="1" destOrd="0" presId="urn:microsoft.com/office/officeart/2008/layout/LinedList"/>
    <dgm:cxn modelId="{107A1765-5F08-40C4-9FCF-F581E4F8A761}" type="presParOf" srcId="{E742F32B-33D7-4A31-A913-FEB7FE0EECCD}" destId="{03E4D4A5-F3E7-40FB-A279-EBEB4E897361}" srcOrd="6" destOrd="0" presId="urn:microsoft.com/office/officeart/2008/layout/LinedList"/>
    <dgm:cxn modelId="{B1806B99-6460-4167-9922-15AFAEC2A9FE}" type="presParOf" srcId="{E742F32B-33D7-4A31-A913-FEB7FE0EECCD}" destId="{AEBC853D-AF13-4313-833D-8EAE658CA06D}" srcOrd="7" destOrd="0" presId="urn:microsoft.com/office/officeart/2008/layout/LinedList"/>
    <dgm:cxn modelId="{D8D31567-9400-4B99-98C9-CF91050528AD}" type="presParOf" srcId="{AEBC853D-AF13-4313-833D-8EAE658CA06D}" destId="{D6E5DD6D-87B0-4086-91AC-C3CE228EE3C3}" srcOrd="0" destOrd="0" presId="urn:microsoft.com/office/officeart/2008/layout/LinedList"/>
    <dgm:cxn modelId="{182CD90D-B392-4643-9CF4-4B16B13B9C4B}" type="presParOf" srcId="{AEBC853D-AF13-4313-833D-8EAE658CA06D}" destId="{956BB32E-273A-44B9-A6E2-7FB0EB7F3745}" srcOrd="1" destOrd="0" presId="urn:microsoft.com/office/officeart/2008/layout/LinedList"/>
    <dgm:cxn modelId="{0F69822E-93F7-4466-99C1-47AD2702AA70}" type="presParOf" srcId="{E742F32B-33D7-4A31-A913-FEB7FE0EECCD}" destId="{A6450804-8092-496C-946F-F8827C899113}" srcOrd="8" destOrd="0" presId="urn:microsoft.com/office/officeart/2008/layout/LinedList"/>
    <dgm:cxn modelId="{5ACE156D-920A-4644-9D24-DC106715A01A}" type="presParOf" srcId="{E742F32B-33D7-4A31-A913-FEB7FE0EECCD}" destId="{A98B685B-89C3-4531-8EF4-8F99BAE5B6C6}" srcOrd="9" destOrd="0" presId="urn:microsoft.com/office/officeart/2008/layout/LinedList"/>
    <dgm:cxn modelId="{81AC77FC-BFD6-4F8C-9E4E-BF63FC36AF65}" type="presParOf" srcId="{A98B685B-89C3-4531-8EF4-8F99BAE5B6C6}" destId="{9CE02A24-83D2-4FC5-AE7A-25F3FAC4A3DE}" srcOrd="0" destOrd="0" presId="urn:microsoft.com/office/officeart/2008/layout/LinedList"/>
    <dgm:cxn modelId="{99A3EFCC-D1B8-4C23-A313-B7D79B16E0EC}" type="presParOf" srcId="{A98B685B-89C3-4531-8EF4-8F99BAE5B6C6}" destId="{E3EF16C7-2379-41A4-B947-9FA9B05FF06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C8D4D-CED8-437B-A4CF-01DDFB4E2BC0}">
      <dsp:nvSpPr>
        <dsp:cNvPr id="0" name=""/>
        <dsp:cNvSpPr/>
      </dsp:nvSpPr>
      <dsp:spPr>
        <a:xfrm>
          <a:off x="0" y="462"/>
          <a:ext cx="98904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E85AA6-8769-42C3-8CDC-5186BF76FDDC}">
      <dsp:nvSpPr>
        <dsp:cNvPr id="0" name=""/>
        <dsp:cNvSpPr/>
      </dsp:nvSpPr>
      <dsp:spPr>
        <a:xfrm>
          <a:off x="0" y="462"/>
          <a:ext cx="9890448" cy="756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i="0" kern="1200" baseline="0" dirty="0"/>
            <a:t>Dlouhodobost 	</a:t>
          </a:r>
          <a:r>
            <a:rPr lang="pl-PL" sz="2400" i="1" kern="1200" baseline="0" dirty="0"/>
            <a:t>(nad rámec volebního období) </a:t>
          </a:r>
          <a:endParaRPr lang="en-US" sz="2400" i="1" kern="1200" dirty="0"/>
        </a:p>
      </dsp:txBody>
      <dsp:txXfrm>
        <a:off x="0" y="462"/>
        <a:ext cx="9890448" cy="756945"/>
      </dsp:txXfrm>
    </dsp:sp>
    <dsp:sp modelId="{FD38F7D3-4031-4C51-9BA5-A37003DD3CF9}">
      <dsp:nvSpPr>
        <dsp:cNvPr id="0" name=""/>
        <dsp:cNvSpPr/>
      </dsp:nvSpPr>
      <dsp:spPr>
        <a:xfrm>
          <a:off x="0" y="757407"/>
          <a:ext cx="98904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7016BA-A716-425E-9B66-CC880C085437}">
      <dsp:nvSpPr>
        <dsp:cNvPr id="0" name=""/>
        <dsp:cNvSpPr/>
      </dsp:nvSpPr>
      <dsp:spPr>
        <a:xfrm>
          <a:off x="0" y="757407"/>
          <a:ext cx="9890448" cy="756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i="0" kern="1200" baseline="0" dirty="0"/>
            <a:t>Systematičnost 	</a:t>
          </a:r>
          <a:r>
            <a:rPr lang="pl-PL" sz="2400" i="1" kern="1200" baseline="0" dirty="0"/>
            <a:t>(příprava, diskuse, analýza, prosazení) </a:t>
          </a:r>
          <a:endParaRPr lang="en-US" sz="2400" i="1" kern="1200" dirty="0"/>
        </a:p>
      </dsp:txBody>
      <dsp:txXfrm>
        <a:off x="0" y="757407"/>
        <a:ext cx="9890448" cy="756945"/>
      </dsp:txXfrm>
    </dsp:sp>
    <dsp:sp modelId="{E626B626-CF45-4223-846D-E7F087B9E336}">
      <dsp:nvSpPr>
        <dsp:cNvPr id="0" name=""/>
        <dsp:cNvSpPr/>
      </dsp:nvSpPr>
      <dsp:spPr>
        <a:xfrm>
          <a:off x="0" y="1514353"/>
          <a:ext cx="98904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BFF6A6-4253-449F-9C15-6E04D74D376F}">
      <dsp:nvSpPr>
        <dsp:cNvPr id="0" name=""/>
        <dsp:cNvSpPr/>
      </dsp:nvSpPr>
      <dsp:spPr>
        <a:xfrm>
          <a:off x="0" y="1514353"/>
          <a:ext cx="9890448" cy="756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i="0" kern="1200" baseline="0" dirty="0"/>
            <a:t>Apolitičnost 	</a:t>
          </a:r>
          <a:r>
            <a:rPr lang="pl-PL" sz="2400" i="1" kern="1200" baseline="0" dirty="0"/>
            <a:t>(nutná širší shoda) </a:t>
          </a:r>
          <a:endParaRPr lang="en-US" sz="2400" i="1" kern="1200" dirty="0"/>
        </a:p>
      </dsp:txBody>
      <dsp:txXfrm>
        <a:off x="0" y="1514353"/>
        <a:ext cx="9890448" cy="756945"/>
      </dsp:txXfrm>
    </dsp:sp>
    <dsp:sp modelId="{03E4D4A5-F3E7-40FB-A279-EBEB4E897361}">
      <dsp:nvSpPr>
        <dsp:cNvPr id="0" name=""/>
        <dsp:cNvSpPr/>
      </dsp:nvSpPr>
      <dsp:spPr>
        <a:xfrm>
          <a:off x="0" y="2271298"/>
          <a:ext cx="98904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E5DD6D-87B0-4086-91AC-C3CE228EE3C3}">
      <dsp:nvSpPr>
        <dsp:cNvPr id="0" name=""/>
        <dsp:cNvSpPr/>
      </dsp:nvSpPr>
      <dsp:spPr>
        <a:xfrm>
          <a:off x="0" y="2271298"/>
          <a:ext cx="9890448" cy="756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i="0" kern="1200" baseline="0" dirty="0"/>
            <a:t>Věcnost </a:t>
          </a:r>
          <a:endParaRPr lang="en-US" sz="3500" kern="1200" dirty="0"/>
        </a:p>
      </dsp:txBody>
      <dsp:txXfrm>
        <a:off x="0" y="2271298"/>
        <a:ext cx="9890448" cy="756945"/>
      </dsp:txXfrm>
    </dsp:sp>
    <dsp:sp modelId="{A6450804-8092-496C-946F-F8827C899113}">
      <dsp:nvSpPr>
        <dsp:cNvPr id="0" name=""/>
        <dsp:cNvSpPr/>
      </dsp:nvSpPr>
      <dsp:spPr>
        <a:xfrm>
          <a:off x="0" y="3028244"/>
          <a:ext cx="98904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02A24-83D2-4FC5-AE7A-25F3FAC4A3DE}">
      <dsp:nvSpPr>
        <dsp:cNvPr id="0" name=""/>
        <dsp:cNvSpPr/>
      </dsp:nvSpPr>
      <dsp:spPr>
        <a:xfrm>
          <a:off x="0" y="3028244"/>
          <a:ext cx="9890448" cy="756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dirty="0"/>
        </a:p>
      </dsp:txBody>
      <dsp:txXfrm>
        <a:off x="0" y="3028244"/>
        <a:ext cx="9890448" cy="756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8423" cy="3414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31774" y="0"/>
            <a:ext cx="4308423" cy="3414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6204E-8F17-4371-914E-DD976E60F1A1}" type="datetimeFigureOut">
              <a:rPr lang="cs-CZ" smtClean="0"/>
              <a:t>18.05.2023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7813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4252" y="3277418"/>
            <a:ext cx="7954010" cy="268152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6468932"/>
            <a:ext cx="4308423" cy="3414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31774" y="6468932"/>
            <a:ext cx="4308423" cy="3414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FA7C6-E0DC-47DE-BB77-E5B31B04AF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7942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B8C03F-A099-4CDB-BF17-EC1BC0080F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0C7306F-1A3D-49DB-BE09-0E83FCB64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A8F46B-27B5-4970-A27C-B4D74F039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18.05.2023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456DF0-3468-4F5B-9208-6853D9A2A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796AC4-077C-4B0A-9371-1FD43C372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8680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79F88E-2B21-4DD2-A6E7-692D7D414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3A1642D-C2DF-49C9-9CB8-761CB237A7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BD1B00-4D51-42D8-BA8B-15DB837AC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18.05.2023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B3F4C6-9A37-43C6-8C02-12C46FD4B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9D37DE-F063-45F2-B12A-490077643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8716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AA538E0-20FF-4E87-AA46-3051D09600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4C65053-4149-4841-B73F-1DCAEC8ED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2C176CE-A806-4FD7-8DAC-893591F67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18.05.2023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1E8F0C-737D-4557-BA80-B7D0F2281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7DBD81-4F18-4C62-822D-B62968ADA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9627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3CD10489-647D-4424-92F3-2E31185A69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27514" y="0"/>
            <a:ext cx="7964489" cy="6858000"/>
          </a:xfrm>
          <a:custGeom>
            <a:avLst/>
            <a:gdLst>
              <a:gd name="connsiteX0" fmla="*/ 7895557 w 7964489"/>
              <a:gd name="connsiteY0" fmla="*/ 1035541 h 6858000"/>
              <a:gd name="connsiteX1" fmla="*/ 6561027 w 7964489"/>
              <a:gd name="connsiteY1" fmla="*/ 6858000 h 6858000"/>
              <a:gd name="connsiteX2" fmla="*/ 3421268 w 7964489"/>
              <a:gd name="connsiteY2" fmla="*/ 6858000 h 6858000"/>
              <a:gd name="connsiteX3" fmla="*/ 4816845 w 7964489"/>
              <a:gd name="connsiteY3" fmla="*/ 380744 h 6858000"/>
              <a:gd name="connsiteX4" fmla="*/ 3224260 w 7964489"/>
              <a:gd name="connsiteY4" fmla="*/ 6858000 h 6858000"/>
              <a:gd name="connsiteX5" fmla="*/ 0 w 7964489"/>
              <a:gd name="connsiteY5" fmla="*/ 6858000 h 6858000"/>
              <a:gd name="connsiteX6" fmla="*/ 5167647 w 7964489"/>
              <a:gd name="connsiteY6" fmla="*/ 0 h 6858000"/>
              <a:gd name="connsiteX7" fmla="*/ 7964489 w 7964489"/>
              <a:gd name="connsiteY7" fmla="*/ 0 h 6858000"/>
              <a:gd name="connsiteX8" fmla="*/ 7964489 w 7964489"/>
              <a:gd name="connsiteY8" fmla="*/ 581734 h 6858000"/>
              <a:gd name="connsiteX9" fmla="*/ 3748483 w 7964489"/>
              <a:gd name="connsiteY9" fmla="*/ 59826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64489" h="6858000">
                <a:moveTo>
                  <a:pt x="7895557" y="1035541"/>
                </a:moveTo>
                <a:lnTo>
                  <a:pt x="6561027" y="6858000"/>
                </a:lnTo>
                <a:lnTo>
                  <a:pt x="3421268" y="6858000"/>
                </a:lnTo>
                <a:close/>
                <a:moveTo>
                  <a:pt x="4816845" y="380744"/>
                </a:moveTo>
                <a:lnTo>
                  <a:pt x="3224260" y="6858000"/>
                </a:lnTo>
                <a:lnTo>
                  <a:pt x="0" y="6858000"/>
                </a:lnTo>
                <a:close/>
                <a:moveTo>
                  <a:pt x="5167647" y="0"/>
                </a:moveTo>
                <a:lnTo>
                  <a:pt x="7964489" y="0"/>
                </a:lnTo>
                <a:lnTo>
                  <a:pt x="7964489" y="581734"/>
                </a:lnTo>
                <a:lnTo>
                  <a:pt x="3748483" y="59826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782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B8C03F-A099-4CDB-BF17-EC1BC0080F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0C7306F-1A3D-49DB-BE09-0E83FCB64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A8F46B-27B5-4970-A27C-B4D74F039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18.05.2023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456DF0-3468-4F5B-9208-6853D9A2A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796AC4-077C-4B0A-9371-1FD43C372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9063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129F03-39AF-4A59-83F5-1C36EF7A7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577E77-384A-4366-888E-74CD13636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C0FD93-9A76-43A2-88B7-4EDE766BF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18.05.2023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128789-7711-462E-AC75-F2B65365C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11C0F1-6449-4479-9C56-5212132C6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081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96E623-72B8-4686-83F7-77580AFAD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EBB33B2-E98C-4EC2-8E49-3DE99B32A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45DF31-D551-4AB0-9DC1-16B453DF0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18.05.2023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34C818-9A9C-47BC-B847-DE05DE779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4D66CB-2A69-4E66-B68E-884D0C69C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4917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09F115-D8C4-4F8D-A6F0-E3281E7AA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657AEA-C962-43B4-BFF1-D89BFDDA20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B9859C-39F0-49AE-85B0-550A24786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3EB1931-DF25-402A-9117-96A63E2AE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18.05.2023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7D5E507-49A5-4FDF-B5AF-11193452D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D190DEE-D9EB-45E3-9BB5-D2FF46DDD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3684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913A3F-426C-4AD8-BA0D-EBC30B6B5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5852E1B-12BF-423A-8196-383677587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5CEDC4A-BA35-4BEA-A0C9-FDAC3861F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15C6182-ADBB-432B-B785-1098FDAE20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E27F10F-1FC8-4911-BA3D-14CFF7E4C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B444E34-38F2-4894-87F7-7C7AB7D52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18.05.2023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8D6271F-F80C-4F31-B57D-B1B20C705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328C1AB-FED0-4683-8509-25307128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92094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E52027-A99A-4C93-BF4F-EF647759E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1D79145-DC85-4B4C-ABE3-20704AC21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18.05.2023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61A384-8B97-4F7C-ADB9-22947428B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D3CF7E5-FE80-4C94-A615-47165D65F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583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1D897BD-92CA-4EE5-957F-F7E4E6344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18.05.2023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C0ADA88-F969-4CD0-8F60-072FD03DE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524485B-DD2D-49EE-8293-5B58D91A1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6022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129F03-39AF-4A59-83F5-1C36EF7A7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577E77-384A-4366-888E-74CD13636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C0FD93-9A76-43A2-88B7-4EDE766BF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18.05.2023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128789-7711-462E-AC75-F2B65365C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11C0F1-6449-4479-9C56-5212132C6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4359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DEA78C-9720-4232-BBA2-E215FDB59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477FB9-C68D-4FB3-B7D5-6FB1B0C52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6E0C409-B2E4-4A6B-B3DD-3C5FE81F2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0FCD403-5CEA-403F-B1B5-80D3B4565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18.05.2023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3B51CD2-149B-4B19-AB52-BFF38BB67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36005AB-1414-4883-BA0E-80FF072F0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81954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E0EA06-A683-4DAC-A284-F7F630A6D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CD1EBD9-4F63-4E0E-A604-DDD62F3972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3210CE0-F14F-4F16-A51D-E472F2003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463D8E9-12A5-4C4C-BF2C-CC8AC0D0A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18.05.2023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75708E4-8D00-4138-A84E-5B795C7EE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56EC90B-105E-4A00-A919-AFF822DB5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364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79F88E-2B21-4DD2-A6E7-692D7D414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3A1642D-C2DF-49C9-9CB8-761CB237A7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BD1B00-4D51-42D8-BA8B-15DB837AC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18.05.2023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B3F4C6-9A37-43C6-8C02-12C46FD4B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9D37DE-F063-45F2-B12A-490077643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04329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AA538E0-20FF-4E87-AA46-3051D09600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4C65053-4149-4841-B73F-1DCAEC8ED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2C176CE-A806-4FD7-8DAC-893591F67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18.05.2023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1E8F0C-737D-4557-BA80-B7D0F2281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7DBD81-4F18-4C62-822D-B62968ADA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78680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1" y="164638"/>
            <a:ext cx="979308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497" y="164637"/>
            <a:ext cx="1311368" cy="97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-8043" y="1089693"/>
            <a:ext cx="1023250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1377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695950" y="2886075"/>
            <a:ext cx="6496050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695950" y="3563491"/>
            <a:ext cx="649605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Insert your subtitle here</a:t>
            </a:r>
          </a:p>
        </p:txBody>
      </p:sp>
      <p:sp>
        <p:nvSpPr>
          <p:cNvPr id="8" name="Freeform 7"/>
          <p:cNvSpPr/>
          <p:nvPr userDrawn="1"/>
        </p:nvSpPr>
        <p:spPr>
          <a:xfrm rot="1069892">
            <a:off x="5427588" y="-144026"/>
            <a:ext cx="560222" cy="2425198"/>
          </a:xfrm>
          <a:custGeom>
            <a:avLst/>
            <a:gdLst>
              <a:gd name="connsiteX0" fmla="*/ 0 w 560222"/>
              <a:gd name="connsiteY0" fmla="*/ 180207 h 2425198"/>
              <a:gd name="connsiteX1" fmla="*/ 560222 w 560222"/>
              <a:gd name="connsiteY1" fmla="*/ 0 h 2425198"/>
              <a:gd name="connsiteX2" fmla="*/ 560222 w 560222"/>
              <a:gd name="connsiteY2" fmla="*/ 2244990 h 2425198"/>
              <a:gd name="connsiteX3" fmla="*/ 0 w 560222"/>
              <a:gd name="connsiteY3" fmla="*/ 2425198 h 242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222" h="2425198">
                <a:moveTo>
                  <a:pt x="0" y="180207"/>
                </a:moveTo>
                <a:lnTo>
                  <a:pt x="560222" y="0"/>
                </a:lnTo>
                <a:lnTo>
                  <a:pt x="560222" y="2244990"/>
                </a:lnTo>
                <a:lnTo>
                  <a:pt x="0" y="24251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 userDrawn="1"/>
        </p:nvSpPr>
        <p:spPr>
          <a:xfrm>
            <a:off x="10085998" y="-1268"/>
            <a:ext cx="2106002" cy="6859268"/>
          </a:xfrm>
          <a:custGeom>
            <a:avLst/>
            <a:gdLst>
              <a:gd name="connsiteX0" fmla="*/ 2106002 w 2106002"/>
              <a:gd name="connsiteY0" fmla="*/ 0 h 6859268"/>
              <a:gd name="connsiteX1" fmla="*/ 2106002 w 2106002"/>
              <a:gd name="connsiteY1" fmla="*/ 6859268 h 6859268"/>
              <a:gd name="connsiteX2" fmla="*/ 0 w 2106002"/>
              <a:gd name="connsiteY2" fmla="*/ 6859268 h 685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6002" h="6859268">
                <a:moveTo>
                  <a:pt x="2106002" y="0"/>
                </a:moveTo>
                <a:lnTo>
                  <a:pt x="2106002" y="6859268"/>
                </a:lnTo>
                <a:lnTo>
                  <a:pt x="0" y="6859268"/>
                </a:lnTo>
                <a:close/>
              </a:path>
            </a:pathLst>
          </a:custGeom>
          <a:solidFill>
            <a:schemeClr val="accent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 userDrawn="1"/>
        </p:nvSpPr>
        <p:spPr>
          <a:xfrm>
            <a:off x="11484280" y="4552950"/>
            <a:ext cx="707720" cy="2305050"/>
          </a:xfrm>
          <a:custGeom>
            <a:avLst/>
            <a:gdLst>
              <a:gd name="connsiteX0" fmla="*/ 2106002 w 2106002"/>
              <a:gd name="connsiteY0" fmla="*/ 0 h 6859268"/>
              <a:gd name="connsiteX1" fmla="*/ 2106002 w 2106002"/>
              <a:gd name="connsiteY1" fmla="*/ 6859268 h 6859268"/>
              <a:gd name="connsiteX2" fmla="*/ 0 w 2106002"/>
              <a:gd name="connsiteY2" fmla="*/ 6859268 h 685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6002" h="6859268">
                <a:moveTo>
                  <a:pt x="2106002" y="0"/>
                </a:moveTo>
                <a:lnTo>
                  <a:pt x="2106002" y="6859268"/>
                </a:lnTo>
                <a:lnTo>
                  <a:pt x="0" y="68592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96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B8C03F-A099-4CDB-BF17-EC1BC0080F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0C7306F-1A3D-49DB-BE09-0E83FCB64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A8F46B-27B5-4970-A27C-B4D74F039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18.05.2023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456DF0-3468-4F5B-9208-6853D9A2A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796AC4-077C-4B0A-9371-1FD43C372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95856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129F03-39AF-4A59-83F5-1C36EF7A7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577E77-384A-4366-888E-74CD13636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C0FD93-9A76-43A2-88B7-4EDE766BF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18.05.2023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128789-7711-462E-AC75-F2B65365C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11C0F1-6449-4479-9C56-5212132C6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20311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96E623-72B8-4686-83F7-77580AFAD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EBB33B2-E98C-4EC2-8E49-3DE99B32A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45DF31-D551-4AB0-9DC1-16B453DF0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18.05.2023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34C818-9A9C-47BC-B847-DE05DE779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4D66CB-2A69-4E66-B68E-884D0C69C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8253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09F115-D8C4-4F8D-A6F0-E3281E7AA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657AEA-C962-43B4-BFF1-D89BFDDA20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B9859C-39F0-49AE-85B0-550A24786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3EB1931-DF25-402A-9117-96A63E2AE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18.05.2023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7D5E507-49A5-4FDF-B5AF-11193452D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D190DEE-D9EB-45E3-9BB5-D2FF46DDD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8671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96E623-72B8-4686-83F7-77580AFAD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EBB33B2-E98C-4EC2-8E49-3DE99B32A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45DF31-D551-4AB0-9DC1-16B453DF0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18.05.2023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34C818-9A9C-47BC-B847-DE05DE779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4D66CB-2A69-4E66-B68E-884D0C69C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92563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913A3F-426C-4AD8-BA0D-EBC30B6B5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5852E1B-12BF-423A-8196-383677587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5CEDC4A-BA35-4BEA-A0C9-FDAC3861F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15C6182-ADBB-432B-B785-1098FDAE20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E27F10F-1FC8-4911-BA3D-14CFF7E4C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B444E34-38F2-4894-87F7-7C7AB7D52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18.05.2023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8D6271F-F80C-4F31-B57D-B1B20C705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328C1AB-FED0-4683-8509-25307128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81416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E52027-A99A-4C93-BF4F-EF647759E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1D79145-DC85-4B4C-ABE3-20704AC21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18.05.2023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61A384-8B97-4F7C-ADB9-22947428B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D3CF7E5-FE80-4C94-A615-47165D65F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20116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1D897BD-92CA-4EE5-957F-F7E4E6344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18.05.2023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C0ADA88-F969-4CD0-8F60-072FD03DE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524485B-DD2D-49EE-8293-5B58D91A1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22944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DEA78C-9720-4232-BBA2-E215FDB59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477FB9-C68D-4FB3-B7D5-6FB1B0C52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6E0C409-B2E4-4A6B-B3DD-3C5FE81F2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0FCD403-5CEA-403F-B1B5-80D3B4565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18.05.2023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3B51CD2-149B-4B19-AB52-BFF38BB67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36005AB-1414-4883-BA0E-80FF072F0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32754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E0EA06-A683-4DAC-A284-F7F630A6D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CD1EBD9-4F63-4E0E-A604-DDD62F3972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3210CE0-F14F-4F16-A51D-E472F2003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463D8E9-12A5-4C4C-BF2C-CC8AC0D0A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18.05.2023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75708E4-8D00-4138-A84E-5B795C7EE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56EC90B-105E-4A00-A919-AFF822DB5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0941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79F88E-2B21-4DD2-A6E7-692D7D414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3A1642D-C2DF-49C9-9CB8-761CB237A7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BD1B00-4D51-42D8-BA8B-15DB837AC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18.05.2023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B3F4C6-9A37-43C6-8C02-12C46FD4B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9D37DE-F063-45F2-B12A-490077643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4841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AA538E0-20FF-4E87-AA46-3051D09600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4C65053-4149-4841-B73F-1DCAEC8ED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2C176CE-A806-4FD7-8DAC-893591F67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18.05.2023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1E8F0C-737D-4557-BA80-B7D0F2281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7DBD81-4F18-4C62-822D-B62968ADA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30693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0878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81216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B8C03F-A099-4CDB-BF17-EC1BC0080F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0C7306F-1A3D-49DB-BE09-0E83FCB64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A8F46B-27B5-4970-A27C-B4D74F039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15.05.2023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456DF0-3468-4F5B-9208-6853D9A2A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796AC4-077C-4B0A-9371-1FD43C372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0256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09F115-D8C4-4F8D-A6F0-E3281E7AA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657AEA-C962-43B4-BFF1-D89BFDDA20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B9859C-39F0-49AE-85B0-550A24786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3EB1931-DF25-402A-9117-96A63E2AE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18.05.2023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7D5E507-49A5-4FDF-B5AF-11193452D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D190DEE-D9EB-45E3-9BB5-D2FF46DDD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21833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129F03-39AF-4A59-83F5-1C36EF7A7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577E77-384A-4366-888E-74CD13636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C0FD93-9A76-43A2-88B7-4EDE766BF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15.05.2023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128789-7711-462E-AC75-F2B65365C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11C0F1-6449-4479-9C56-5212132C6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47873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96E623-72B8-4686-83F7-77580AFAD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EBB33B2-E98C-4EC2-8E49-3DE99B32A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45DF31-D551-4AB0-9DC1-16B453DF0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15.05.2023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34C818-9A9C-47BC-B847-DE05DE779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4D66CB-2A69-4E66-B68E-884D0C69C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22593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09F115-D8C4-4F8D-A6F0-E3281E7AA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657AEA-C962-43B4-BFF1-D89BFDDA20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B9859C-39F0-49AE-85B0-550A24786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3EB1931-DF25-402A-9117-96A63E2AE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15.05.2023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7D5E507-49A5-4FDF-B5AF-11193452D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D190DEE-D9EB-45E3-9BB5-D2FF46DDD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89967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913A3F-426C-4AD8-BA0D-EBC30B6B5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5852E1B-12BF-423A-8196-383677587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5CEDC4A-BA35-4BEA-A0C9-FDAC3861F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15C6182-ADBB-432B-B785-1098FDAE20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E27F10F-1FC8-4911-BA3D-14CFF7E4C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B444E34-38F2-4894-87F7-7C7AB7D52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15.05.2023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8D6271F-F80C-4F31-B57D-B1B20C705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328C1AB-FED0-4683-8509-25307128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25914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E52027-A99A-4C93-BF4F-EF647759E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1D79145-DC85-4B4C-ABE3-20704AC21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15.05.2023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61A384-8B97-4F7C-ADB9-22947428B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D3CF7E5-FE80-4C94-A615-47165D65F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50781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1D897BD-92CA-4EE5-957F-F7E4E6344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15.05.2023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C0ADA88-F969-4CD0-8F60-072FD03DE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524485B-DD2D-49EE-8293-5B58D91A1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85999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DEA78C-9720-4232-BBA2-E215FDB59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477FB9-C68D-4FB3-B7D5-6FB1B0C52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6E0C409-B2E4-4A6B-B3DD-3C5FE81F2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0FCD403-5CEA-403F-B1B5-80D3B4565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15.05.2023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3B51CD2-149B-4B19-AB52-BFF38BB67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36005AB-1414-4883-BA0E-80FF072F0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189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E0EA06-A683-4DAC-A284-F7F630A6D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CD1EBD9-4F63-4E0E-A604-DDD62F3972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3210CE0-F14F-4F16-A51D-E472F2003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463D8E9-12A5-4C4C-BF2C-CC8AC0D0A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15.05.2023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75708E4-8D00-4138-A84E-5B795C7EE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56EC90B-105E-4A00-A919-AFF822DB5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48828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79F88E-2B21-4DD2-A6E7-692D7D414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3A1642D-C2DF-49C9-9CB8-761CB237A7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BD1B00-4D51-42D8-BA8B-15DB837AC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15.05.2023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B3F4C6-9A37-43C6-8C02-12C46FD4B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9D37DE-F063-45F2-B12A-490077643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86812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AA538E0-20FF-4E87-AA46-3051D09600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4C65053-4149-4841-B73F-1DCAEC8ED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2C176CE-A806-4FD7-8DAC-893591F67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15.05.2023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1E8F0C-737D-4557-BA80-B7D0F2281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7DBD81-4F18-4C62-822D-B62968ADA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7502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913A3F-426C-4AD8-BA0D-EBC30B6B5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5852E1B-12BF-423A-8196-383677587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5CEDC4A-BA35-4BEA-A0C9-FDAC3861F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15C6182-ADBB-432B-B785-1098FDAE20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E27F10F-1FC8-4911-BA3D-14CFF7E4C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B444E34-38F2-4894-87F7-7C7AB7D52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18.05.2023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8D6271F-F80C-4F31-B57D-B1B20C705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328C1AB-FED0-4683-8509-25307128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72084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2058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7012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505588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E52027-A99A-4C93-BF4F-EF647759E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1D79145-DC85-4B4C-ABE3-20704AC21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18.05.2023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61A384-8B97-4F7C-ADB9-22947428B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D3CF7E5-FE80-4C94-A615-47165D65F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95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1D897BD-92CA-4EE5-957F-F7E4E6344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18.05.2023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C0ADA88-F969-4CD0-8F60-072FD03DE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524485B-DD2D-49EE-8293-5B58D91A1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5216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DEA78C-9720-4232-BBA2-E215FDB59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477FB9-C68D-4FB3-B7D5-6FB1B0C52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6E0C409-B2E4-4A6B-B3DD-3C5FE81F2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0FCD403-5CEA-403F-B1B5-80D3B4565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18.05.2023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3B51CD2-149B-4B19-AB52-BFF38BB67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36005AB-1414-4883-BA0E-80FF072F0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1197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E0EA06-A683-4DAC-A284-F7F630A6D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CD1EBD9-4F63-4E0E-A604-DDD62F3972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3210CE0-F14F-4F16-A51D-E472F2003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463D8E9-12A5-4C4C-BF2C-CC8AC0D0A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A90C-BCB7-4C43-B6D0-E1239428B341}" type="datetimeFigureOut">
              <a:rPr lang="cs-CZ" smtClean="0"/>
              <a:t>18.05.2023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75708E4-8D00-4138-A84E-5B795C7EE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56EC90B-105E-4A00-A919-AFF822DB5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6289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1197B97-647E-4FC0-BC56-E6F17DF60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FE81C4-4817-4920-BC6E-59A10A80A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594413-D4F7-42A4-AE47-CD7E4F707E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4A90C-BCB7-4C43-B6D0-E1239428B341}" type="datetimeFigureOut">
              <a:rPr lang="cs-CZ" smtClean="0"/>
              <a:t>18.05.2023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9004AB-04C2-47F9-981B-DF3FCBA8A7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0D163C-5F89-4993-8372-9F1942B3F9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516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1197B97-647E-4FC0-BC56-E6F17DF60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FE81C4-4817-4920-BC6E-59A10A80A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594413-D4F7-42A4-AE47-CD7E4F707E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4A90C-BCB7-4C43-B6D0-E1239428B341}" type="datetimeFigureOut">
              <a:rPr lang="cs-CZ" smtClean="0"/>
              <a:t>18.05.2023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9004AB-04C2-47F9-981B-DF3FCBA8A7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0D163C-5F89-4993-8372-9F1942B3F9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142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1197B97-647E-4FC0-BC56-E6F17DF60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FE81C4-4817-4920-BC6E-59A10A80A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594413-D4F7-42A4-AE47-CD7E4F707E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4A90C-BCB7-4C43-B6D0-E1239428B341}" type="datetimeFigureOut">
              <a:rPr lang="cs-CZ" smtClean="0"/>
              <a:t>18.05.2023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9004AB-04C2-47F9-981B-DF3FCBA8A7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0D163C-5F89-4993-8372-9F1942B3F9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910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1197B97-647E-4FC0-BC56-E6F17DF60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FE81C4-4817-4920-BC6E-59A10A80A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594413-D4F7-42A4-AE47-CD7E4F707E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4A90C-BCB7-4C43-B6D0-E1239428B341}" type="datetimeFigureOut">
              <a:rPr lang="cs-CZ" smtClean="0"/>
              <a:t>15.05.2023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9004AB-04C2-47F9-981B-DF3FCBA8A7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0D163C-5F89-4993-8372-9F1942B3F9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FDEC2-639C-4E56-822C-F99D5C5E8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9956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koncepce.kancelarzp.cz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D08A35-2C16-4690-933B-071DD00F12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0658" y="4184123"/>
            <a:ext cx="9802060" cy="2840103"/>
          </a:xfrm>
        </p:spPr>
        <p:txBody>
          <a:bodyPr>
            <a:noAutofit/>
          </a:bodyPr>
          <a:lstStyle/>
          <a:p>
            <a:br>
              <a:rPr lang="cs-CZ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3600" b="1" dirty="0">
                <a:solidFill>
                  <a:srgbClr val="FA7D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3600" b="1" dirty="0">
                <a:solidFill>
                  <a:srgbClr val="FA7D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3600" b="1" dirty="0">
                <a:solidFill>
                  <a:srgbClr val="1316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6600" b="1" dirty="0">
                <a:solidFill>
                  <a:srgbClr val="1316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6600" b="1" dirty="0">
              <a:solidFill>
                <a:srgbClr val="1316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AEF2071-4A99-4428-8804-E6E0B617F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2165" y="5280976"/>
            <a:ext cx="9802060" cy="785176"/>
          </a:xfrm>
        </p:spPr>
        <p:txBody>
          <a:bodyPr/>
          <a:lstStyle/>
          <a:p>
            <a:pPr algn="l"/>
            <a:r>
              <a:rPr lang="cs-CZ" sz="1800" dirty="0">
                <a:solidFill>
                  <a:srgbClr val="131625"/>
                </a:solidFill>
                <a:cs typeface="Arial" panose="020B0604020202020204" pitchFamily="34" charset="0"/>
              </a:rPr>
              <a:t>24. 5. 2023</a:t>
            </a:r>
          </a:p>
          <a:p>
            <a:pPr algn="l"/>
            <a:r>
              <a:rPr lang="cs-CZ" sz="1800" dirty="0">
                <a:solidFill>
                  <a:srgbClr val="131625"/>
                </a:solidFill>
                <a:cs typeface="Arial" panose="020B0604020202020204" pitchFamily="34" charset="0"/>
              </a:rPr>
              <a:t>Sympozium ZD  </a:t>
            </a:r>
          </a:p>
        </p:txBody>
      </p:sp>
      <p:pic>
        <p:nvPicPr>
          <p:cNvPr id="7" name="Obrázek 6" descr="Obsah obrázku logo&#10;&#10;Popis byl vytvořen automaticky">
            <a:extLst>
              <a:ext uri="{FF2B5EF4-FFF2-40B4-BE49-F238E27FC236}">
                <a16:creationId xmlns:a16="http://schemas.microsoft.com/office/drawing/2014/main" id="{E241D630-B8F7-5317-3386-B82986199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180" y="1053634"/>
            <a:ext cx="8780439" cy="3834046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9CCD1C5-7D8F-9FD2-4C71-C9A1CEB4EC2D}"/>
              </a:ext>
            </a:extLst>
          </p:cNvPr>
          <p:cNvSpPr txBox="1"/>
          <p:nvPr/>
        </p:nvSpPr>
        <p:spPr>
          <a:xfrm>
            <a:off x="3595687" y="4779803"/>
            <a:ext cx="6096000" cy="834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cs-CZ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/>
              </a:rPr>
              <a:t>2. Fáze – odborná diskuse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cs-CZ" sz="2400" b="1" i="1" dirty="0">
                <a:solidFill>
                  <a:schemeClr val="accent1"/>
                </a:solidFill>
                <a:latin typeface="Calibri Light" panose="020F0302020204030204"/>
              </a:rPr>
              <a:t>Vymezení nároku a prostoru pro přímou úhradu  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6329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A689030-7A30-454E-88BE-A0D6E5C12432}"/>
              </a:ext>
            </a:extLst>
          </p:cNvPr>
          <p:cNvSpPr txBox="1">
            <a:spLocks/>
          </p:cNvSpPr>
          <p:nvPr/>
        </p:nvSpPr>
        <p:spPr>
          <a:xfrm>
            <a:off x="72618" y="-216625"/>
            <a:ext cx="8907259" cy="159144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cs-CZ" sz="4000" dirty="0">
                <a:solidFill>
                  <a:schemeClr val="accent1"/>
                </a:solidFill>
              </a:rPr>
              <a:t>Předmět systému – rozsah nároku - </a:t>
            </a:r>
            <a:r>
              <a:rPr lang="cs-CZ" sz="4000" b="1" dirty="0">
                <a:solidFill>
                  <a:schemeClr val="accent1"/>
                </a:solidFill>
              </a:rPr>
              <a:t>návrh </a:t>
            </a:r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7FA8B6DC-F0AF-6A04-0FD1-7B4D9064D8A9}"/>
              </a:ext>
            </a:extLst>
          </p:cNvPr>
          <p:cNvCxnSpPr/>
          <p:nvPr/>
        </p:nvCxnSpPr>
        <p:spPr>
          <a:xfrm>
            <a:off x="0" y="1088371"/>
            <a:ext cx="10224459" cy="0"/>
          </a:xfrm>
          <a:prstGeom prst="line">
            <a:avLst/>
          </a:prstGeom>
          <a:ln w="19050">
            <a:solidFill>
              <a:srgbClr val="1316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>
            <a:extLst>
              <a:ext uri="{FF2B5EF4-FFF2-40B4-BE49-F238E27FC236}">
                <a16:creationId xmlns:a16="http://schemas.microsoft.com/office/drawing/2014/main" id="{E698CE39-C766-AA2F-4D16-F5695C99D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285" y="99346"/>
            <a:ext cx="984732" cy="77161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D876ACB-3CDA-6785-B387-B481FCCD6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5838" y="215448"/>
            <a:ext cx="844791" cy="595072"/>
          </a:xfrm>
          <a:prstGeom prst="rect">
            <a:avLst/>
          </a:prstGeom>
        </p:spPr>
      </p:pic>
      <p:pic>
        <p:nvPicPr>
          <p:cNvPr id="4" name="Obrázek 3" descr="Obsah obrázku logo&#10;&#10;Popis byl vytvořen automaticky">
            <a:extLst>
              <a:ext uri="{FF2B5EF4-FFF2-40B4-BE49-F238E27FC236}">
                <a16:creationId xmlns:a16="http://schemas.microsoft.com/office/drawing/2014/main" id="{DC578686-20A3-21CE-E871-BDF5B4FEC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702" y="195414"/>
            <a:ext cx="2504809" cy="980243"/>
          </a:xfrm>
          <a:prstGeom prst="rect">
            <a:avLst/>
          </a:prstGeom>
        </p:spPr>
      </p:pic>
      <p:pic>
        <p:nvPicPr>
          <p:cNvPr id="6" name="Picture 116">
            <a:extLst>
              <a:ext uri="{FF2B5EF4-FFF2-40B4-BE49-F238E27FC236}">
                <a16:creationId xmlns:a16="http://schemas.microsoft.com/office/drawing/2014/main" id="{1BEBA799-047C-EC4C-3DF5-324D2ADB89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420" y="1655804"/>
            <a:ext cx="3128811" cy="5202195"/>
          </a:xfrm>
          <a:prstGeom prst="rect">
            <a:avLst/>
          </a:prstGeom>
        </p:spPr>
      </p:pic>
      <p:sp>
        <p:nvSpPr>
          <p:cNvPr id="10" name="TextBox 5">
            <a:extLst>
              <a:ext uri="{FF2B5EF4-FFF2-40B4-BE49-F238E27FC236}">
                <a16:creationId xmlns:a16="http://schemas.microsoft.com/office/drawing/2014/main" id="{6CF6B77B-AC45-CD01-B6E1-BE1FEF9383AF}"/>
              </a:ext>
            </a:extLst>
          </p:cNvPr>
          <p:cNvSpPr txBox="1"/>
          <p:nvPr/>
        </p:nvSpPr>
        <p:spPr>
          <a:xfrm>
            <a:off x="152767" y="1687561"/>
            <a:ext cx="5687024" cy="754502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ko-KR" sz="2400" dirty="0">
                <a:solidFill>
                  <a:srgbClr val="C00000"/>
                </a:solidFill>
                <a:latin typeface="Calibri" panose="020F0502020204030204"/>
                <a:ea typeface="맑은 고딕" panose="020B0503020000020004" pitchFamily="34" charset="-127"/>
              </a:rPr>
              <a:t>Bližší v</a:t>
            </a:r>
            <a:r>
              <a:rPr kumimoji="0" lang="cs-CZ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ymezení</a:t>
            </a:r>
            <a:r>
              <a:rPr kumimoji="0" lang="cs-CZ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 a limitace zákonného nároku nároku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4D07777A-A80E-C488-C205-44D8BB204E80}"/>
              </a:ext>
            </a:extLst>
          </p:cNvPr>
          <p:cNvSpPr txBox="1"/>
          <p:nvPr/>
        </p:nvSpPr>
        <p:spPr>
          <a:xfrm>
            <a:off x="152767" y="2089507"/>
            <a:ext cx="5827901" cy="754502"/>
          </a:xfrm>
          <a:prstGeom prst="rect">
            <a:avLst/>
          </a:prstGeom>
          <a:solidFill>
            <a:srgbClr val="ED2826"/>
          </a:solidFill>
        </p:spPr>
        <p:txBody>
          <a:bodyPr wrap="square" lIns="36000" tIns="0" rIns="36000" bIns="0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altLang="ko-KR" sz="2400" dirty="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rPr>
              <a:t>= vymahatelnost, uplatnitelnost </a:t>
            </a:r>
          </a:p>
          <a:p>
            <a:pPr marR="0" lvl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altLang="ko-KR" sz="2400" dirty="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rPr>
              <a:t>= účinná správa výdajů (</a:t>
            </a:r>
            <a:r>
              <a:rPr lang="cs-CZ" altLang="ko-KR" sz="2400" dirty="0" err="1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rPr>
              <a:t>ufinancovatelnost</a:t>
            </a:r>
            <a:r>
              <a:rPr lang="cs-CZ" altLang="ko-KR" sz="2400" dirty="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rPr>
              <a:t>)</a:t>
            </a: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E620FF67-9F12-A095-08C2-EFDD84B8B3F8}"/>
              </a:ext>
            </a:extLst>
          </p:cNvPr>
          <p:cNvSpPr txBox="1"/>
          <p:nvPr/>
        </p:nvSpPr>
        <p:spPr>
          <a:xfrm>
            <a:off x="577254" y="3180034"/>
            <a:ext cx="6124243" cy="369781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Přiznání a vymezení prostoru pro přímou platbu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F8AC9378-CD74-6A7E-8465-72895C931E18}"/>
              </a:ext>
            </a:extLst>
          </p:cNvPr>
          <p:cNvSpPr txBox="1"/>
          <p:nvPr/>
        </p:nvSpPr>
        <p:spPr>
          <a:xfrm>
            <a:off x="577254" y="3595533"/>
            <a:ext cx="7995751" cy="1139223"/>
          </a:xfrm>
          <a:prstGeom prst="rect">
            <a:avLst/>
          </a:prstGeom>
          <a:solidFill>
            <a:srgbClr val="ED2826"/>
          </a:solidFill>
        </p:spPr>
        <p:txBody>
          <a:bodyPr wrap="square" lIns="36000" tIns="0" rIns="36000" bIns="0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altLang="ko-KR" sz="2400" dirty="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rPr>
              <a:t>= možnost regulace</a:t>
            </a:r>
          </a:p>
          <a:p>
            <a:pPr marR="0" lvl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altLang="ko-KR" sz="2400" dirty="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rPr>
              <a:t>= možnost zpětného využití - programy ZP</a:t>
            </a:r>
          </a:p>
          <a:p>
            <a:pPr marR="0" lvl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altLang="ko-KR" sz="2400" dirty="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rPr>
              <a:t>= možnost transparentního komerčního připojištění 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6A59EE14-7BEC-11BF-1285-199A49F459E7}"/>
              </a:ext>
            </a:extLst>
          </p:cNvPr>
          <p:cNvSpPr txBox="1"/>
          <p:nvPr/>
        </p:nvSpPr>
        <p:spPr>
          <a:xfrm>
            <a:off x="188369" y="5170439"/>
            <a:ext cx="8675756" cy="1523943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Týká se:</a:t>
            </a:r>
          </a:p>
          <a:p>
            <a:pPr marL="342900" marR="0" lvl="0" indent="-3429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služeb (vč. administrativních),</a:t>
            </a:r>
          </a:p>
          <a:p>
            <a:pPr marL="800100" lvl="1" indent="-342900">
              <a:lnSpc>
                <a:spcPts val="3000"/>
              </a:lnSpc>
              <a:buFontTx/>
              <a:buChar char="-"/>
              <a:defRPr/>
            </a:pPr>
            <a:r>
              <a:rPr kumimoji="0" lang="cs-CZ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dostupnosti a komfortu, </a:t>
            </a:r>
          </a:p>
          <a:p>
            <a:pPr marL="1257300" lvl="2" indent="-342900">
              <a:lnSpc>
                <a:spcPts val="3000"/>
              </a:lnSpc>
              <a:buFontTx/>
              <a:buChar char="-"/>
              <a:defRPr/>
            </a:pPr>
            <a:r>
              <a:rPr kumimoji="0" lang="cs-CZ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zboží (léky apod.)</a:t>
            </a:r>
          </a:p>
        </p:txBody>
      </p:sp>
    </p:spTree>
    <p:extLst>
      <p:ext uri="{BB962C8B-B14F-4D97-AF65-F5344CB8AC3E}">
        <p14:creationId xmlns:p14="http://schemas.microsoft.com/office/powerpoint/2010/main" val="3380711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DE880A12-7DEE-3511-A608-3DAE5512EA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2246" y="287254"/>
            <a:ext cx="10224459" cy="724247"/>
          </a:xfrm>
        </p:spPr>
        <p:txBody>
          <a:bodyPr>
            <a:noAutofit/>
          </a:bodyPr>
          <a:lstStyle/>
          <a:p>
            <a:r>
              <a:rPr lang="cs-CZ" altLang="ko-KR" sz="4000" dirty="0">
                <a:solidFill>
                  <a:schemeClr val="accent1"/>
                </a:solidFill>
                <a:latin typeface="Calibri Light" panose="020F0302020204030204"/>
                <a:ea typeface="맑은 고딕" panose="020B0503020000020004" pitchFamily="34" charset="-127"/>
              </a:rPr>
              <a:t>Předmět systému - rozsah nároku – </a:t>
            </a:r>
            <a:r>
              <a:rPr lang="cs-CZ" altLang="ko-KR" sz="4000" b="1" dirty="0">
                <a:solidFill>
                  <a:schemeClr val="accent1"/>
                </a:solidFill>
                <a:latin typeface="Calibri Light" panose="020F0302020204030204"/>
                <a:ea typeface="맑은 고딕" panose="020B0503020000020004" pitchFamily="34" charset="-127"/>
              </a:rPr>
              <a:t>změny</a:t>
            </a:r>
            <a:r>
              <a:rPr lang="cs-CZ" altLang="ko-KR" sz="4000" dirty="0">
                <a:solidFill>
                  <a:schemeClr val="accent1"/>
                </a:solidFill>
                <a:latin typeface="Calibri Light" panose="020F0302020204030204"/>
                <a:ea typeface="맑은 고딕" panose="020B0503020000020004" pitchFamily="34" charset="-127"/>
              </a:rPr>
              <a:t>  </a:t>
            </a: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08D589B-2C45-FC90-C1CC-E9D5AF88C920}"/>
              </a:ext>
            </a:extLst>
          </p:cNvPr>
          <p:cNvCxnSpPr/>
          <p:nvPr/>
        </p:nvCxnSpPr>
        <p:spPr>
          <a:xfrm>
            <a:off x="0" y="1088371"/>
            <a:ext cx="10224459" cy="0"/>
          </a:xfrm>
          <a:prstGeom prst="line">
            <a:avLst/>
          </a:prstGeom>
          <a:ln w="19050">
            <a:solidFill>
              <a:srgbClr val="1316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ázek 14">
            <a:extLst>
              <a:ext uri="{FF2B5EF4-FFF2-40B4-BE49-F238E27FC236}">
                <a16:creationId xmlns:a16="http://schemas.microsoft.com/office/drawing/2014/main" id="{DBB4ABD6-0A8F-420E-764C-B19DE450A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5838" y="215448"/>
            <a:ext cx="844791" cy="595072"/>
          </a:xfrm>
          <a:prstGeom prst="rect">
            <a:avLst/>
          </a:prstGeom>
        </p:spPr>
      </p:pic>
      <p:pic>
        <p:nvPicPr>
          <p:cNvPr id="7" name="Obrázek 6" descr="Obsah obrázku logo&#10;&#10;Popis byl vytvořen automaticky">
            <a:extLst>
              <a:ext uri="{FF2B5EF4-FFF2-40B4-BE49-F238E27FC236}">
                <a16:creationId xmlns:a16="http://schemas.microsoft.com/office/drawing/2014/main" id="{1C70BB6F-DF50-F36B-51A8-512A82E746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702" y="195414"/>
            <a:ext cx="2504809" cy="980243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82C80094-FC19-67DC-5840-528737786E2D}"/>
              </a:ext>
            </a:extLst>
          </p:cNvPr>
          <p:cNvSpPr txBox="1"/>
          <p:nvPr/>
        </p:nvSpPr>
        <p:spPr>
          <a:xfrm>
            <a:off x="145282" y="1580838"/>
            <a:ext cx="5893292" cy="369781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Ústavní mantinely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D3A00258-A138-90C5-E0EF-A80A203DCAE8}"/>
              </a:ext>
            </a:extLst>
          </p:cNvPr>
          <p:cNvSpPr txBox="1"/>
          <p:nvPr/>
        </p:nvSpPr>
        <p:spPr>
          <a:xfrm>
            <a:off x="145282" y="1955935"/>
            <a:ext cx="5893292" cy="369781"/>
          </a:xfrm>
          <a:prstGeom prst="rect">
            <a:avLst/>
          </a:prstGeom>
          <a:solidFill>
            <a:srgbClr val="ED2826"/>
          </a:solidFill>
        </p:spPr>
        <p:txBody>
          <a:bodyPr wrap="square" lIns="36000" tIns="0" rIns="36000" bIns="0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altLang="ko-KR" sz="2400" dirty="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rPr>
              <a:t>- výhrada zákona a bezplatnost hrazené služby 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9BD8D50-7A9D-25FD-EF49-111590CF0C3C}"/>
              </a:ext>
            </a:extLst>
          </p:cNvPr>
          <p:cNvSpPr txBox="1"/>
          <p:nvPr/>
        </p:nvSpPr>
        <p:spPr>
          <a:xfrm>
            <a:off x="4704522" y="2864410"/>
            <a:ext cx="733967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800" dirty="0">
                <a:solidFill>
                  <a:schemeClr val="accent1"/>
                </a:solidFill>
                <a:latin typeface="Calibri" panose="020F0502020204030204"/>
              </a:rPr>
              <a:t>P</a:t>
            </a:r>
            <a:r>
              <a:rPr kumimoji="0" lang="cs-CZ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ozitivní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zákonné vymezení plně hrazených služeb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indent="-285750" defTabSz="457200">
              <a:buFont typeface="Courier New" panose="02070309020205020404" pitchFamily="49" charset="0"/>
              <a:buChar char="o"/>
              <a:defRPr/>
            </a:pPr>
            <a:r>
              <a:rPr lang="cs-CZ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o</a:t>
            </a:r>
            <a:r>
              <a:rPr kumimoji="0" lang="cs-CZ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becná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definice + proces kultivace + výčet (katalog) hrazených služeb</a:t>
            </a:r>
          </a:p>
          <a:p>
            <a:pPr defTabSz="457200"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cs-CZ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vč. materiálu, nebo odpovídající částky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cs-CZ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zákl. úroveň </a:t>
            </a:r>
            <a:r>
              <a:rPr lang="cs-CZ" sz="28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asist</a:t>
            </a:r>
            <a:r>
              <a:rPr lang="cs-CZ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. služby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54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DE880A12-7DEE-3511-A608-3DAE5512EA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2246" y="287254"/>
            <a:ext cx="10224459" cy="724247"/>
          </a:xfrm>
        </p:spPr>
        <p:txBody>
          <a:bodyPr>
            <a:noAutofit/>
          </a:bodyPr>
          <a:lstStyle/>
          <a:p>
            <a:r>
              <a:rPr lang="cs-CZ" altLang="ko-KR" sz="4000" dirty="0">
                <a:solidFill>
                  <a:schemeClr val="accent1"/>
                </a:solidFill>
                <a:latin typeface="Calibri Light" panose="020F0302020204030204"/>
                <a:ea typeface="맑은 고딕" panose="020B0503020000020004" pitchFamily="34" charset="-127"/>
              </a:rPr>
              <a:t>Předmět systému - rozsah nároku – </a:t>
            </a:r>
            <a:r>
              <a:rPr lang="cs-CZ" altLang="ko-KR" sz="4000" b="1" dirty="0">
                <a:solidFill>
                  <a:schemeClr val="accent1"/>
                </a:solidFill>
                <a:latin typeface="Calibri Light" panose="020F0302020204030204"/>
                <a:ea typeface="맑은 고딕" panose="020B0503020000020004" pitchFamily="34" charset="-127"/>
              </a:rPr>
              <a:t>změny</a:t>
            </a:r>
            <a:r>
              <a:rPr lang="cs-CZ" altLang="ko-KR" sz="4000" dirty="0">
                <a:solidFill>
                  <a:schemeClr val="accent1"/>
                </a:solidFill>
                <a:latin typeface="Calibri Light" panose="020F0302020204030204"/>
                <a:ea typeface="맑은 고딕" panose="020B0503020000020004" pitchFamily="34" charset="-127"/>
              </a:rPr>
              <a:t>  </a:t>
            </a: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08D589B-2C45-FC90-C1CC-E9D5AF88C920}"/>
              </a:ext>
            </a:extLst>
          </p:cNvPr>
          <p:cNvCxnSpPr/>
          <p:nvPr/>
        </p:nvCxnSpPr>
        <p:spPr>
          <a:xfrm>
            <a:off x="0" y="1088371"/>
            <a:ext cx="10224459" cy="0"/>
          </a:xfrm>
          <a:prstGeom prst="line">
            <a:avLst/>
          </a:prstGeom>
          <a:ln w="19050">
            <a:solidFill>
              <a:srgbClr val="1316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ázek 14">
            <a:extLst>
              <a:ext uri="{FF2B5EF4-FFF2-40B4-BE49-F238E27FC236}">
                <a16:creationId xmlns:a16="http://schemas.microsoft.com/office/drawing/2014/main" id="{DBB4ABD6-0A8F-420E-764C-B19DE450A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5838" y="215448"/>
            <a:ext cx="844791" cy="595072"/>
          </a:xfrm>
          <a:prstGeom prst="rect">
            <a:avLst/>
          </a:prstGeom>
        </p:spPr>
      </p:pic>
      <p:pic>
        <p:nvPicPr>
          <p:cNvPr id="7" name="Obrázek 6" descr="Obsah obrázku logo&#10;&#10;Popis byl vytvořen automaticky">
            <a:extLst>
              <a:ext uri="{FF2B5EF4-FFF2-40B4-BE49-F238E27FC236}">
                <a16:creationId xmlns:a16="http://schemas.microsoft.com/office/drawing/2014/main" id="{1C70BB6F-DF50-F36B-51A8-512A82E746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702" y="195414"/>
            <a:ext cx="2504809" cy="980243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88F21B5-B660-4887-FF50-69D73F47E5BD}"/>
              </a:ext>
            </a:extLst>
          </p:cNvPr>
          <p:cNvSpPr txBox="1"/>
          <p:nvPr/>
        </p:nvSpPr>
        <p:spPr>
          <a:xfrm>
            <a:off x="4108174" y="2818182"/>
            <a:ext cx="780696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Pozitivní zákonné vymezení nehrazených služeb - 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komfortní třída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lvl="1" indent="-342900" defTabSz="457200">
              <a:buFontTx/>
              <a:buChar char="-"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definice některých nehrazených služeb (zákon)</a:t>
            </a:r>
          </a:p>
          <a:p>
            <a:pPr marL="800100" lvl="1" indent="-342900" defTabSz="457200">
              <a:buFontTx/>
              <a:buChar char="-"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lvl="1" indent="-342900" defTabSz="457200">
              <a:buFontTx/>
              <a:buChar char="-"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soukromí, výběr OL</a:t>
            </a:r>
          </a:p>
          <a:p>
            <a:pPr marL="800100" lvl="1" indent="-342900" defTabSz="457200">
              <a:buFontTx/>
              <a:buChar char="-"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lvl="1" indent="-342900" defTabSz="457200">
              <a:buFontTx/>
              <a:buChar char="-"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definováno lůžky, omezený podíl pokojů PZS</a:t>
            </a:r>
            <a:r>
              <a:rPr lang="cs-CZ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 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82C80094-FC19-67DC-5840-528737786E2D}"/>
              </a:ext>
            </a:extLst>
          </p:cNvPr>
          <p:cNvSpPr txBox="1"/>
          <p:nvPr/>
        </p:nvSpPr>
        <p:spPr>
          <a:xfrm>
            <a:off x="145282" y="1580838"/>
            <a:ext cx="5438300" cy="369781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Přiznání možnosti přímých plateb 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D3A00258-A138-90C5-E0EF-A80A203DCAE8}"/>
              </a:ext>
            </a:extLst>
          </p:cNvPr>
          <p:cNvSpPr txBox="1"/>
          <p:nvPr/>
        </p:nvSpPr>
        <p:spPr>
          <a:xfrm>
            <a:off x="145281" y="1955935"/>
            <a:ext cx="9449293" cy="369781"/>
          </a:xfrm>
          <a:prstGeom prst="rect">
            <a:avLst/>
          </a:prstGeom>
          <a:solidFill>
            <a:srgbClr val="ED2826"/>
          </a:solidFill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- </a:t>
            </a:r>
            <a:r>
              <a:rPr lang="cs-CZ" altLang="ko-KR" sz="2400" i="1" dirty="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rPr>
              <a:t>k</a:t>
            </a:r>
            <a:r>
              <a:rPr kumimoji="0" lang="cs-CZ" altLang="ko-KR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omfort</a:t>
            </a:r>
            <a:r>
              <a:rPr kumimoji="0" lang="cs-CZ" altLang="ko-KR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, doplatek za materiál, nehrazená služba, nedoporučená služba ad. </a:t>
            </a:r>
            <a:endParaRPr kumimoji="0" lang="ko-KR" altLang="en-US" sz="2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232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DE880A12-7DEE-3511-A608-3DAE5512EA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2246" y="287254"/>
            <a:ext cx="10224459" cy="724247"/>
          </a:xfrm>
        </p:spPr>
        <p:txBody>
          <a:bodyPr>
            <a:noAutofit/>
          </a:bodyPr>
          <a:lstStyle/>
          <a:p>
            <a:r>
              <a:rPr lang="cs-CZ" altLang="ko-KR" sz="4000" dirty="0">
                <a:solidFill>
                  <a:schemeClr val="accent1"/>
                </a:solidFill>
                <a:latin typeface="Calibri Light" panose="020F0302020204030204"/>
                <a:ea typeface="맑은 고딕" panose="020B0503020000020004" pitchFamily="34" charset="-127"/>
              </a:rPr>
              <a:t>Předmět systému - rozsah nároku – </a:t>
            </a:r>
            <a:r>
              <a:rPr lang="cs-CZ" altLang="ko-KR" sz="4000" b="1" dirty="0">
                <a:solidFill>
                  <a:schemeClr val="accent1"/>
                </a:solidFill>
                <a:latin typeface="Calibri Light" panose="020F0302020204030204"/>
                <a:ea typeface="맑은 고딕" panose="020B0503020000020004" pitchFamily="34" charset="-127"/>
              </a:rPr>
              <a:t>změny</a:t>
            </a:r>
            <a:r>
              <a:rPr lang="cs-CZ" altLang="ko-KR" sz="4000" dirty="0">
                <a:solidFill>
                  <a:schemeClr val="accent1"/>
                </a:solidFill>
                <a:latin typeface="Calibri Light" panose="020F0302020204030204"/>
                <a:ea typeface="맑은 고딕" panose="020B0503020000020004" pitchFamily="34" charset="-127"/>
              </a:rPr>
              <a:t>  </a:t>
            </a: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08D589B-2C45-FC90-C1CC-E9D5AF88C920}"/>
              </a:ext>
            </a:extLst>
          </p:cNvPr>
          <p:cNvCxnSpPr/>
          <p:nvPr/>
        </p:nvCxnSpPr>
        <p:spPr>
          <a:xfrm>
            <a:off x="0" y="1088371"/>
            <a:ext cx="10224459" cy="0"/>
          </a:xfrm>
          <a:prstGeom prst="line">
            <a:avLst/>
          </a:prstGeom>
          <a:ln w="19050">
            <a:solidFill>
              <a:srgbClr val="1316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ázek 14">
            <a:extLst>
              <a:ext uri="{FF2B5EF4-FFF2-40B4-BE49-F238E27FC236}">
                <a16:creationId xmlns:a16="http://schemas.microsoft.com/office/drawing/2014/main" id="{DBB4ABD6-0A8F-420E-764C-B19DE450A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5838" y="215448"/>
            <a:ext cx="844791" cy="595072"/>
          </a:xfrm>
          <a:prstGeom prst="rect">
            <a:avLst/>
          </a:prstGeom>
        </p:spPr>
      </p:pic>
      <p:pic>
        <p:nvPicPr>
          <p:cNvPr id="7" name="Obrázek 6" descr="Obsah obrázku logo&#10;&#10;Popis byl vytvořen automaticky">
            <a:extLst>
              <a:ext uri="{FF2B5EF4-FFF2-40B4-BE49-F238E27FC236}">
                <a16:creationId xmlns:a16="http://schemas.microsoft.com/office/drawing/2014/main" id="{1C70BB6F-DF50-F36B-51A8-512A82E746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702" y="195414"/>
            <a:ext cx="2504809" cy="980243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88F21B5-B660-4887-FF50-69D73F47E5BD}"/>
              </a:ext>
            </a:extLst>
          </p:cNvPr>
          <p:cNvSpPr txBox="1"/>
          <p:nvPr/>
        </p:nvSpPr>
        <p:spPr>
          <a:xfrm>
            <a:off x="5244518" y="2970556"/>
            <a:ext cx="71628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koordinace péče PL – doporučení podmínkou úhrady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lvl="1" indent="-285750" defTabSz="457200">
              <a:buFont typeface="Courier New" panose="02070309020205020404" pitchFamily="49" charset="0"/>
              <a:buChar char="o"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vynětí služeb nejednoznačného med. </a:t>
            </a:r>
            <a:r>
              <a:rPr lang="cs-CZ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e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fektu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?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lang="cs-CZ" sz="2400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/>
            </a:endParaRPr>
          </a:p>
          <a:p>
            <a:pPr marL="742950" lvl="1" indent="-285750" defTabSz="457200">
              <a:buFont typeface="Courier New" panose="02070309020205020404" pitchFamily="49" charset="0"/>
              <a:buChar char="o"/>
              <a:defRPr/>
            </a:pPr>
            <a:r>
              <a:rPr lang="cs-CZ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omezení nároku u dlužníků na pojistném ?  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93C9F10C-9F91-C27B-012C-4357A2D745F7}"/>
              </a:ext>
            </a:extLst>
          </p:cNvPr>
          <p:cNvSpPr txBox="1"/>
          <p:nvPr/>
        </p:nvSpPr>
        <p:spPr>
          <a:xfrm>
            <a:off x="5619438" y="3509097"/>
            <a:ext cx="5203172" cy="369781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Preference úhrad v režimu řízené péče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2720DF0-5990-B0B7-D884-D22435713386}"/>
              </a:ext>
            </a:extLst>
          </p:cNvPr>
          <p:cNvSpPr txBox="1"/>
          <p:nvPr/>
        </p:nvSpPr>
        <p:spPr>
          <a:xfrm>
            <a:off x="4527030" y="2484444"/>
            <a:ext cx="52998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400" dirty="0">
                <a:solidFill>
                  <a:schemeClr val="accent1"/>
                </a:solidFill>
                <a:latin typeface="Calibri" panose="020F0502020204030204"/>
              </a:rPr>
              <a:t>Další v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ymezení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nehrazených služeb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9BD8D50-7A9D-25FD-EF49-111590CF0C3C}"/>
              </a:ext>
            </a:extLst>
          </p:cNvPr>
          <p:cNvSpPr txBox="1"/>
          <p:nvPr/>
        </p:nvSpPr>
        <p:spPr>
          <a:xfrm>
            <a:off x="143417" y="1209788"/>
            <a:ext cx="633925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Negativní zák. vymezení možnosti přímých plateb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doplatek za materiál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mimo „Katalog“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služba mimo „Katalog“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320B6748-AB47-7141-5717-A9D32A60ADDC}"/>
              </a:ext>
            </a:extLst>
          </p:cNvPr>
          <p:cNvSpPr txBox="1"/>
          <p:nvPr/>
        </p:nvSpPr>
        <p:spPr>
          <a:xfrm>
            <a:off x="98316" y="4389576"/>
            <a:ext cx="4915423" cy="369781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Zákonná regulace přímých plateb 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1F3D6087-639D-7E8D-86EA-870AA3935DCB}"/>
              </a:ext>
            </a:extLst>
          </p:cNvPr>
          <p:cNvSpPr txBox="1"/>
          <p:nvPr/>
        </p:nvSpPr>
        <p:spPr>
          <a:xfrm>
            <a:off x="72895" y="4783986"/>
            <a:ext cx="5678548" cy="1908664"/>
          </a:xfrm>
          <a:prstGeom prst="rect">
            <a:avLst/>
          </a:prstGeom>
          <a:solidFill>
            <a:srgbClr val="ED2826"/>
          </a:solidFill>
        </p:spPr>
        <p:txBody>
          <a:bodyPr wrap="square" lIns="36000" tIns="0" rIns="36000" bIns="0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altLang="ko-KR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věcné usměrnění + doporučené ceny služeb</a:t>
            </a:r>
          </a:p>
          <a:p>
            <a:pPr marL="457200" marR="0" lvl="0" indent="-4572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altLang="ko-KR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smlouva, zveřejnění cen vč. materiálů</a:t>
            </a:r>
          </a:p>
          <a:p>
            <a:pPr marL="457200" marR="0" lvl="0" indent="-4572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altLang="ko-KR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oznámení/schválení, kontrola, sankce</a:t>
            </a:r>
          </a:p>
          <a:p>
            <a:pPr marR="0" lvl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altLang="ko-KR" sz="2400" i="1" dirty="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rPr>
              <a:t>+ p</a:t>
            </a:r>
            <a:r>
              <a:rPr kumimoji="0" lang="cs-CZ" altLang="ko-KR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osílení</a:t>
            </a:r>
            <a:r>
              <a:rPr kumimoji="0" lang="cs-CZ" altLang="ko-KR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 možností ZP – rámcové smlouvy   </a:t>
            </a:r>
            <a:endParaRPr kumimoji="0" lang="ko-KR" alt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6445FB44-BAE4-74A2-0A26-2F1B5326972F}"/>
              </a:ext>
            </a:extLst>
          </p:cNvPr>
          <p:cNvSpPr txBox="1"/>
          <p:nvPr/>
        </p:nvSpPr>
        <p:spPr>
          <a:xfrm>
            <a:off x="6096000" y="4574466"/>
            <a:ext cx="5203172" cy="369781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Inspirace zahraničí-míra na zvážení</a:t>
            </a:r>
          </a:p>
        </p:txBody>
      </p:sp>
    </p:spTree>
    <p:extLst>
      <p:ext uri="{BB962C8B-B14F-4D97-AF65-F5344CB8AC3E}">
        <p14:creationId xmlns:p14="http://schemas.microsoft.com/office/powerpoint/2010/main" val="3575167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DE880A12-7DEE-3511-A608-3DAE5512EA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2246" y="287254"/>
            <a:ext cx="10224459" cy="724247"/>
          </a:xfrm>
        </p:spPr>
        <p:txBody>
          <a:bodyPr>
            <a:noAutofit/>
          </a:bodyPr>
          <a:lstStyle/>
          <a:p>
            <a:r>
              <a:rPr lang="cs-CZ" sz="3200" dirty="0">
                <a:solidFill>
                  <a:schemeClr val="accent1"/>
                </a:solidFill>
                <a:latin typeface="Calibri" panose="020F0502020204030204"/>
              </a:rPr>
              <a:t>Služby/zboží mimo zákonný nárok – volba pojištěnce</a:t>
            </a:r>
            <a:endParaRPr lang="cs-CZ" altLang="ko-KR" sz="3200" dirty="0">
              <a:solidFill>
                <a:schemeClr val="accent1"/>
              </a:solidFill>
              <a:latin typeface="Calibri Light" panose="020F0302020204030204"/>
              <a:ea typeface="맑은 고딕" panose="020B0503020000020004" pitchFamily="34" charset="-127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08D589B-2C45-FC90-C1CC-E9D5AF88C920}"/>
              </a:ext>
            </a:extLst>
          </p:cNvPr>
          <p:cNvCxnSpPr/>
          <p:nvPr/>
        </p:nvCxnSpPr>
        <p:spPr>
          <a:xfrm>
            <a:off x="0" y="1088371"/>
            <a:ext cx="10224459" cy="0"/>
          </a:xfrm>
          <a:prstGeom prst="line">
            <a:avLst/>
          </a:prstGeom>
          <a:ln w="19050">
            <a:solidFill>
              <a:srgbClr val="1316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ázek 14">
            <a:extLst>
              <a:ext uri="{FF2B5EF4-FFF2-40B4-BE49-F238E27FC236}">
                <a16:creationId xmlns:a16="http://schemas.microsoft.com/office/drawing/2014/main" id="{DBB4ABD6-0A8F-420E-764C-B19DE450A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5838" y="215448"/>
            <a:ext cx="844791" cy="595072"/>
          </a:xfrm>
          <a:prstGeom prst="rect">
            <a:avLst/>
          </a:prstGeom>
        </p:spPr>
      </p:pic>
      <p:pic>
        <p:nvPicPr>
          <p:cNvPr id="7" name="Obrázek 6" descr="Obsah obrázku logo&#10;&#10;Popis byl vytvořen automaticky">
            <a:extLst>
              <a:ext uri="{FF2B5EF4-FFF2-40B4-BE49-F238E27FC236}">
                <a16:creationId xmlns:a16="http://schemas.microsoft.com/office/drawing/2014/main" id="{1C70BB6F-DF50-F36B-51A8-512A82E746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702" y="195414"/>
            <a:ext cx="2504809" cy="980243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88F21B5-B660-4887-FF50-69D73F47E5BD}"/>
              </a:ext>
            </a:extLst>
          </p:cNvPr>
          <p:cNvSpPr txBox="1"/>
          <p:nvPr/>
        </p:nvSpPr>
        <p:spPr>
          <a:xfrm>
            <a:off x="4465596" y="5729772"/>
            <a:ext cx="62515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968136C-7DED-F4AE-5EF4-B2199DC6F9EE}"/>
              </a:ext>
            </a:extLst>
          </p:cNvPr>
          <p:cNvSpPr txBox="1"/>
          <p:nvPr/>
        </p:nvSpPr>
        <p:spPr>
          <a:xfrm>
            <a:off x="2121280" y="2133739"/>
            <a:ext cx="984823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800" b="1" u="sng" dirty="0">
                <a:solidFill>
                  <a:srgbClr val="C00000"/>
                </a:solidFill>
                <a:latin typeface="Calibri" panose="020F0502020204030204"/>
              </a:rPr>
              <a:t>2. Plnění v rámci komerčního připojištění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800" dirty="0">
                <a:solidFill>
                  <a:schemeClr val="accent1"/>
                </a:solidFill>
                <a:latin typeface="Calibri" panose="020F0502020204030204"/>
              </a:rPr>
              <a:t>- pojištění rizik přímé úhrady (komfort, materiály, </a:t>
            </a:r>
            <a:r>
              <a:rPr lang="cs-CZ" sz="2800" dirty="0" err="1">
                <a:solidFill>
                  <a:schemeClr val="accent1"/>
                </a:solidFill>
                <a:latin typeface="Calibri" panose="020F0502020204030204"/>
              </a:rPr>
              <a:t>léky+asist</a:t>
            </a:r>
            <a:r>
              <a:rPr lang="cs-CZ" sz="2800" dirty="0">
                <a:solidFill>
                  <a:schemeClr val="accent1"/>
                </a:solidFill>
                <a:latin typeface="Calibri" panose="020F0502020204030204"/>
              </a:rPr>
              <a:t>. apod.)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2800" u="sng" dirty="0">
              <a:solidFill>
                <a:srgbClr val="C00000"/>
              </a:solidFill>
              <a:latin typeface="Calibri" panose="020F0502020204030204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816143F-7BC9-7FD3-3EC8-36E4F03D5FAA}"/>
              </a:ext>
            </a:extLst>
          </p:cNvPr>
          <p:cNvSpPr txBox="1"/>
          <p:nvPr/>
        </p:nvSpPr>
        <p:spPr>
          <a:xfrm>
            <a:off x="3914143" y="3658888"/>
            <a:ext cx="827785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>
              <a:buFontTx/>
              <a:buChar char="-"/>
              <a:defRPr/>
            </a:pPr>
            <a:r>
              <a:rPr lang="cs-CZ" sz="2800" dirty="0">
                <a:solidFill>
                  <a:schemeClr val="accent1"/>
                </a:solidFill>
                <a:latin typeface="Calibri" panose="020F0502020204030204"/>
              </a:rPr>
              <a:t>různé programy, jeden základní </a:t>
            </a:r>
          </a:p>
          <a:p>
            <a:pPr marL="914400" lvl="1" indent="-457200">
              <a:buFontTx/>
              <a:buChar char="-"/>
              <a:defRPr/>
            </a:pPr>
            <a:r>
              <a:rPr lang="cs-CZ" sz="2800" dirty="0">
                <a:solidFill>
                  <a:schemeClr val="accent1"/>
                </a:solidFill>
                <a:latin typeface="Calibri" panose="020F0502020204030204"/>
              </a:rPr>
              <a:t>pojistné stanoví ZP</a:t>
            </a:r>
          </a:p>
          <a:p>
            <a:pPr marL="914400" lvl="1" indent="-457200">
              <a:buFontTx/>
              <a:buChar char="-"/>
              <a:defRPr/>
            </a:pPr>
            <a:r>
              <a:rPr lang="cs-CZ" sz="2800" dirty="0">
                <a:solidFill>
                  <a:schemeClr val="accent1"/>
                </a:solidFill>
                <a:latin typeface="Calibri" panose="020F0502020204030204"/>
              </a:rPr>
              <a:t>pozitivní motivace k chování – vratka pojistného</a:t>
            </a:r>
          </a:p>
          <a:p>
            <a:pPr marL="914400" lvl="1" indent="-457200">
              <a:buFontTx/>
              <a:buChar char="-"/>
              <a:defRPr/>
            </a:pPr>
            <a:r>
              <a:rPr lang="cs-CZ" sz="2800" dirty="0">
                <a:solidFill>
                  <a:schemeClr val="accent1"/>
                </a:solidFill>
                <a:latin typeface="Calibri" panose="020F0502020204030204"/>
              </a:rPr>
              <a:t>zákonný rozsah + mix asistence, refundace či přímé zajištění služeb a zboží</a:t>
            </a:r>
          </a:p>
          <a:p>
            <a:pPr marL="914400" lvl="1" indent="-457200">
              <a:buFontTx/>
              <a:buChar char="-"/>
              <a:defRPr/>
            </a:pPr>
            <a:r>
              <a:rPr lang="cs-CZ" sz="2800" dirty="0">
                <a:solidFill>
                  <a:schemeClr val="accent1"/>
                </a:solidFill>
                <a:latin typeface="Calibri" panose="020F0502020204030204"/>
              </a:rPr>
              <a:t>pojištěnce nelze odmítnout </a:t>
            </a:r>
          </a:p>
          <a:p>
            <a:pPr marL="914400" lvl="1" indent="-457200">
              <a:buFontTx/>
              <a:buChar char="-"/>
              <a:defRPr/>
            </a:pPr>
            <a:r>
              <a:rPr lang="cs-CZ" sz="2800" dirty="0">
                <a:solidFill>
                  <a:schemeClr val="accent1"/>
                </a:solidFill>
                <a:latin typeface="Calibri" panose="020F0502020204030204"/>
              </a:rPr>
              <a:t>zpětné využití prostředků v solid. systému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B838B2C-EC22-1D96-4284-499F533862AE}"/>
              </a:ext>
            </a:extLst>
          </p:cNvPr>
          <p:cNvSpPr txBox="1"/>
          <p:nvPr/>
        </p:nvSpPr>
        <p:spPr>
          <a:xfrm>
            <a:off x="4465596" y="3246541"/>
            <a:ext cx="79103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800" b="1" u="sng" dirty="0">
                <a:solidFill>
                  <a:srgbClr val="C00000"/>
                </a:solidFill>
                <a:latin typeface="Calibri" panose="020F0502020204030204"/>
              </a:rPr>
              <a:t>3. Příspěvek v rámci programů veřejných ZP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1B9211E-8CC6-09E8-2C3A-65E6C1C51FEF}"/>
              </a:ext>
            </a:extLst>
          </p:cNvPr>
          <p:cNvSpPr txBox="1"/>
          <p:nvPr/>
        </p:nvSpPr>
        <p:spPr>
          <a:xfrm>
            <a:off x="169490" y="1306080"/>
            <a:ext cx="111687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800" dirty="0">
                <a:solidFill>
                  <a:srgbClr val="C00000"/>
                </a:solidFill>
                <a:latin typeface="Calibri" panose="020F0502020204030204"/>
              </a:rPr>
              <a:t>1. </a:t>
            </a:r>
            <a:r>
              <a:rPr lang="cs-CZ" sz="2800" b="1" u="sng" dirty="0">
                <a:solidFill>
                  <a:srgbClr val="C00000"/>
                </a:solidFill>
                <a:latin typeface="Calibri" panose="020F0502020204030204"/>
              </a:rPr>
              <a:t>Přímá úhrada poskytovateli</a:t>
            </a:r>
          </a:p>
        </p:txBody>
      </p:sp>
    </p:spTree>
    <p:extLst>
      <p:ext uri="{BB962C8B-B14F-4D97-AF65-F5344CB8AC3E}">
        <p14:creationId xmlns:p14="http://schemas.microsoft.com/office/powerpoint/2010/main" val="1353494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DE880A12-7DEE-3511-A608-3DAE5512EA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2246" y="287254"/>
            <a:ext cx="10224459" cy="724247"/>
          </a:xfrm>
        </p:spPr>
        <p:txBody>
          <a:bodyPr>
            <a:noAutofit/>
          </a:bodyPr>
          <a:lstStyle/>
          <a:p>
            <a:pPr algn="l"/>
            <a:r>
              <a:rPr lang="cs-CZ" sz="3600" dirty="0">
                <a:solidFill>
                  <a:schemeClr val="accent1"/>
                </a:solidFill>
              </a:rPr>
              <a:t>Co získáme?</a:t>
            </a:r>
            <a:endParaRPr lang="en-US" sz="3600" dirty="0">
              <a:solidFill>
                <a:schemeClr val="accent1"/>
              </a:solidFill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08D589B-2C45-FC90-C1CC-E9D5AF88C920}"/>
              </a:ext>
            </a:extLst>
          </p:cNvPr>
          <p:cNvCxnSpPr/>
          <p:nvPr/>
        </p:nvCxnSpPr>
        <p:spPr>
          <a:xfrm>
            <a:off x="0" y="1088371"/>
            <a:ext cx="10224459" cy="0"/>
          </a:xfrm>
          <a:prstGeom prst="line">
            <a:avLst/>
          </a:prstGeom>
          <a:ln w="19050">
            <a:solidFill>
              <a:srgbClr val="1316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ázek 14">
            <a:extLst>
              <a:ext uri="{FF2B5EF4-FFF2-40B4-BE49-F238E27FC236}">
                <a16:creationId xmlns:a16="http://schemas.microsoft.com/office/drawing/2014/main" id="{DBB4ABD6-0A8F-420E-764C-B19DE450A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5838" y="215448"/>
            <a:ext cx="844791" cy="595072"/>
          </a:xfrm>
          <a:prstGeom prst="rect">
            <a:avLst/>
          </a:prstGeom>
        </p:spPr>
      </p:pic>
      <p:pic>
        <p:nvPicPr>
          <p:cNvPr id="2" name="Obrázek 1" descr="Obsah obrázku logo&#10;&#10;Popis byl vytvořen automaticky">
            <a:extLst>
              <a:ext uri="{FF2B5EF4-FFF2-40B4-BE49-F238E27FC236}">
                <a16:creationId xmlns:a16="http://schemas.microsoft.com/office/drawing/2014/main" id="{BEDCC763-3F6A-718D-D9F6-83E8D5D995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702" y="195414"/>
            <a:ext cx="2504809" cy="98024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CF9D0DB-3D93-F9EA-F6A4-1ECD826BD7F2}"/>
              </a:ext>
            </a:extLst>
          </p:cNvPr>
          <p:cNvSpPr txBox="1"/>
          <p:nvPr/>
        </p:nvSpPr>
        <p:spPr>
          <a:xfrm>
            <a:off x="1188279" y="2313771"/>
            <a:ext cx="11003722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Pojištěnec = </a:t>
            </a:r>
            <a:r>
              <a:rPr kumimoji="0" lang="cs-CZ" sz="280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</a:t>
            </a:r>
            <a:r>
              <a:rPr kumimoji="0" lang="cs-CZ" sz="280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 nároku, vymahatelnost plně hrazené služby, transparentnost přímých plateb, možnost volby řešení … </a:t>
            </a:r>
            <a:endParaRPr kumimoji="0" lang="cs-CZ" sz="180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C19EB43-1B93-5B50-32EA-D798912C0D09}"/>
              </a:ext>
            </a:extLst>
          </p:cNvPr>
          <p:cNvSpPr txBox="1"/>
          <p:nvPr/>
        </p:nvSpPr>
        <p:spPr>
          <a:xfrm>
            <a:off x="4375773" y="4022791"/>
            <a:ext cx="77234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Systém = vyšší stabilitu, vyšší příjmy, možnost řízení výdajů a příjmů, prostor pro soutěž=efektivitu ..   </a:t>
            </a:r>
            <a:endParaRPr kumimoji="0" lang="cs-CZ" sz="180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CD23066-BBB3-4003-FEB6-F7C367AC6170}"/>
              </a:ext>
            </a:extLst>
          </p:cNvPr>
          <p:cNvSpPr txBox="1"/>
          <p:nvPr/>
        </p:nvSpPr>
        <p:spPr>
          <a:xfrm>
            <a:off x="645286" y="1581748"/>
            <a:ext cx="106190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kontextu s dalšími navrženými úpravami …</a:t>
            </a:r>
            <a:endParaRPr kumimoji="0" lang="cs-CZ" sz="180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0174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4DCDFE4-67C9-4BA5-86D2-0CFE8D8400E1}"/>
              </a:ext>
            </a:extLst>
          </p:cNvPr>
          <p:cNvSpPr/>
          <p:nvPr/>
        </p:nvSpPr>
        <p:spPr>
          <a:xfrm>
            <a:off x="7524411" y="3884294"/>
            <a:ext cx="4668221" cy="2991483"/>
          </a:xfrm>
          <a:custGeom>
            <a:avLst/>
            <a:gdLst>
              <a:gd name="connsiteX0" fmla="*/ 641385 w 2293261"/>
              <a:gd name="connsiteY0" fmla="*/ 1381649 h 1382235"/>
              <a:gd name="connsiteX1" fmla="*/ 621434 w 2293261"/>
              <a:gd name="connsiteY1" fmla="*/ 1355829 h 1382235"/>
              <a:gd name="connsiteX2" fmla="*/ 563046 w 2293261"/>
              <a:gd name="connsiteY2" fmla="*/ 1309178 h 1382235"/>
              <a:gd name="connsiteX3" fmla="*/ 519329 w 2293261"/>
              <a:gd name="connsiteY3" fmla="*/ 1181840 h 1382235"/>
              <a:gd name="connsiteX4" fmla="*/ 527250 w 2293261"/>
              <a:gd name="connsiteY4" fmla="*/ 1119638 h 1382235"/>
              <a:gd name="connsiteX5" fmla="*/ 496736 w 2293261"/>
              <a:gd name="connsiteY5" fmla="*/ 1048046 h 1382235"/>
              <a:gd name="connsiteX6" fmla="*/ 419864 w 2293261"/>
              <a:gd name="connsiteY6" fmla="*/ 959438 h 1382235"/>
              <a:gd name="connsiteX7" fmla="*/ 416343 w 2293261"/>
              <a:gd name="connsiteY7" fmla="*/ 868775 h 1382235"/>
              <a:gd name="connsiteX8" fmla="*/ 417517 w 2293261"/>
              <a:gd name="connsiteY8" fmla="*/ 808334 h 1382235"/>
              <a:gd name="connsiteX9" fmla="*/ 227390 w 2293261"/>
              <a:gd name="connsiteY9" fmla="*/ 514047 h 1382235"/>
              <a:gd name="connsiteX10" fmla="*/ 50759 w 2293261"/>
              <a:gd name="connsiteY10" fmla="*/ 255557 h 1382235"/>
              <a:gd name="connsiteX11" fmla="*/ 2934 w 2293261"/>
              <a:gd name="connsiteY11" fmla="*/ 163134 h 1382235"/>
              <a:gd name="connsiteX12" fmla="*/ 4108 w 2293261"/>
              <a:gd name="connsiteY12" fmla="*/ 84501 h 1382235"/>
              <a:gd name="connsiteX13" fmla="*/ 63376 w 2293261"/>
              <a:gd name="connsiteY13" fmla="*/ 29047 h 1382235"/>
              <a:gd name="connsiteX14" fmla="*/ 190421 w 2293261"/>
              <a:gd name="connsiteY14" fmla="*/ 27287 h 1382235"/>
              <a:gd name="connsiteX15" fmla="*/ 373799 w 2293261"/>
              <a:gd name="connsiteY15" fmla="*/ 46945 h 1382235"/>
              <a:gd name="connsiteX16" fmla="*/ 573902 w 2293261"/>
              <a:gd name="connsiteY16" fmla="*/ 74819 h 1382235"/>
              <a:gd name="connsiteX17" fmla="*/ 783687 w 2293261"/>
              <a:gd name="connsiteY17" fmla="*/ 83327 h 1382235"/>
              <a:gd name="connsiteX18" fmla="*/ 902810 w 2293261"/>
              <a:gd name="connsiteY18" fmla="*/ 95063 h 1382235"/>
              <a:gd name="connsiteX19" fmla="*/ 1066824 w 2293261"/>
              <a:gd name="connsiteY19" fmla="*/ 124404 h 1382235"/>
              <a:gd name="connsiteX20" fmla="*/ 1123745 w 2293261"/>
              <a:gd name="connsiteY20" fmla="*/ 115895 h 1382235"/>
              <a:gd name="connsiteX21" fmla="*/ 1225851 w 2293261"/>
              <a:gd name="connsiteY21" fmla="*/ 97117 h 1382235"/>
              <a:gd name="connsiteX22" fmla="*/ 1469084 w 2293261"/>
              <a:gd name="connsiteY22" fmla="*/ 107973 h 1382235"/>
              <a:gd name="connsiteX23" fmla="*/ 1645715 w 2293261"/>
              <a:gd name="connsiteY23" fmla="*/ 66897 h 1382235"/>
              <a:gd name="connsiteX24" fmla="*/ 1806207 w 2293261"/>
              <a:gd name="connsiteY24" fmla="*/ 48118 h 1382235"/>
              <a:gd name="connsiteX25" fmla="*/ 1946162 w 2293261"/>
              <a:gd name="connsiteY25" fmla="*/ 71004 h 1382235"/>
              <a:gd name="connsiteX26" fmla="*/ 2016580 w 2293261"/>
              <a:gd name="connsiteY26" fmla="*/ 48705 h 1382235"/>
              <a:gd name="connsiteX27" fmla="*/ 2026555 w 2293261"/>
              <a:gd name="connsiteY27" fmla="*/ 40197 h 1382235"/>
              <a:gd name="connsiteX28" fmla="*/ 2156241 w 2293261"/>
              <a:gd name="connsiteY28" fmla="*/ 10269 h 1382235"/>
              <a:gd name="connsiteX29" fmla="*/ 2268909 w 2293261"/>
              <a:gd name="connsiteY29" fmla="*/ 6161 h 1382235"/>
              <a:gd name="connsiteX30" fmla="*/ 2292968 w 2293261"/>
              <a:gd name="connsiteY30" fmla="*/ 0 h 1382235"/>
              <a:gd name="connsiteX31" fmla="*/ 2293262 w 2293261"/>
              <a:gd name="connsiteY31" fmla="*/ 1368739 h 1382235"/>
              <a:gd name="connsiteX32" fmla="*/ 2279765 w 2293261"/>
              <a:gd name="connsiteY32" fmla="*/ 1382236 h 1382235"/>
              <a:gd name="connsiteX33" fmla="*/ 641385 w 2293261"/>
              <a:gd name="connsiteY33" fmla="*/ 1381649 h 138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293261" h="1382235">
                <a:moveTo>
                  <a:pt x="641385" y="1381649"/>
                </a:moveTo>
                <a:cubicBezTo>
                  <a:pt x="639918" y="1369033"/>
                  <a:pt x="629943" y="1362871"/>
                  <a:pt x="621434" y="1355829"/>
                </a:cubicBezTo>
                <a:cubicBezTo>
                  <a:pt x="602363" y="1339985"/>
                  <a:pt x="582704" y="1324728"/>
                  <a:pt x="563046" y="1309178"/>
                </a:cubicBezTo>
                <a:cubicBezTo>
                  <a:pt x="520796" y="1276023"/>
                  <a:pt x="506712" y="1233772"/>
                  <a:pt x="519329" y="1181840"/>
                </a:cubicBezTo>
                <a:cubicBezTo>
                  <a:pt x="524316" y="1161301"/>
                  <a:pt x="528131" y="1140763"/>
                  <a:pt x="527250" y="1119638"/>
                </a:cubicBezTo>
                <a:cubicBezTo>
                  <a:pt x="526077" y="1091764"/>
                  <a:pt x="512580" y="1069465"/>
                  <a:pt x="496736" y="1048046"/>
                </a:cubicBezTo>
                <a:cubicBezTo>
                  <a:pt x="473264" y="1016652"/>
                  <a:pt x="445390" y="989072"/>
                  <a:pt x="419864" y="959438"/>
                </a:cubicBezTo>
                <a:cubicBezTo>
                  <a:pt x="384949" y="919241"/>
                  <a:pt x="384655" y="911026"/>
                  <a:pt x="416343" y="868775"/>
                </a:cubicBezTo>
                <a:cubicBezTo>
                  <a:pt x="434241" y="845009"/>
                  <a:pt x="437175" y="828872"/>
                  <a:pt x="417517" y="808334"/>
                </a:cubicBezTo>
                <a:cubicBezTo>
                  <a:pt x="335657" y="722072"/>
                  <a:pt x="287245" y="614099"/>
                  <a:pt x="227390" y="514047"/>
                </a:cubicBezTo>
                <a:cubicBezTo>
                  <a:pt x="173696" y="424265"/>
                  <a:pt x="116776" y="336830"/>
                  <a:pt x="50759" y="255557"/>
                </a:cubicBezTo>
                <a:cubicBezTo>
                  <a:pt x="28754" y="228270"/>
                  <a:pt x="7922" y="199809"/>
                  <a:pt x="2934" y="163134"/>
                </a:cubicBezTo>
                <a:cubicBezTo>
                  <a:pt x="-587" y="136727"/>
                  <a:pt x="-1760" y="110614"/>
                  <a:pt x="4108" y="84501"/>
                </a:cubicBezTo>
                <a:cubicBezTo>
                  <a:pt x="12029" y="49879"/>
                  <a:pt x="28167" y="35502"/>
                  <a:pt x="63376" y="29047"/>
                </a:cubicBezTo>
                <a:cubicBezTo>
                  <a:pt x="105626" y="21125"/>
                  <a:pt x="148170" y="23179"/>
                  <a:pt x="190421" y="27287"/>
                </a:cubicBezTo>
                <a:cubicBezTo>
                  <a:pt x="251742" y="33155"/>
                  <a:pt x="312771" y="39316"/>
                  <a:pt x="373799" y="46945"/>
                </a:cubicBezTo>
                <a:cubicBezTo>
                  <a:pt x="440696" y="55160"/>
                  <a:pt x="507299" y="64843"/>
                  <a:pt x="573902" y="74819"/>
                </a:cubicBezTo>
                <a:cubicBezTo>
                  <a:pt x="643733" y="85381"/>
                  <a:pt x="712977" y="93303"/>
                  <a:pt x="783687" y="83327"/>
                </a:cubicBezTo>
                <a:cubicBezTo>
                  <a:pt x="823884" y="77753"/>
                  <a:pt x="863200" y="88022"/>
                  <a:pt x="902810" y="95063"/>
                </a:cubicBezTo>
                <a:cubicBezTo>
                  <a:pt x="957677" y="104746"/>
                  <a:pt x="1011957" y="116776"/>
                  <a:pt x="1066824" y="124404"/>
                </a:cubicBezTo>
                <a:cubicBezTo>
                  <a:pt x="1087069" y="127338"/>
                  <a:pt x="1106141" y="125284"/>
                  <a:pt x="1123745" y="115895"/>
                </a:cubicBezTo>
                <a:cubicBezTo>
                  <a:pt x="1156020" y="98584"/>
                  <a:pt x="1190055" y="95357"/>
                  <a:pt x="1225851" y="97117"/>
                </a:cubicBezTo>
                <a:cubicBezTo>
                  <a:pt x="1306831" y="101225"/>
                  <a:pt x="1388104" y="103866"/>
                  <a:pt x="1469084" y="107973"/>
                </a:cubicBezTo>
                <a:cubicBezTo>
                  <a:pt x="1532166" y="111201"/>
                  <a:pt x="1591141" y="100345"/>
                  <a:pt x="1645715" y="66897"/>
                </a:cubicBezTo>
                <a:cubicBezTo>
                  <a:pt x="1695887" y="36089"/>
                  <a:pt x="1750460" y="38436"/>
                  <a:pt x="1806207" y="48118"/>
                </a:cubicBezTo>
                <a:cubicBezTo>
                  <a:pt x="1852859" y="56334"/>
                  <a:pt x="1898924" y="66897"/>
                  <a:pt x="1946162" y="71004"/>
                </a:cubicBezTo>
                <a:cubicBezTo>
                  <a:pt x="1973156" y="73352"/>
                  <a:pt x="1996335" y="65723"/>
                  <a:pt x="2016580" y="48705"/>
                </a:cubicBezTo>
                <a:cubicBezTo>
                  <a:pt x="2019807" y="45771"/>
                  <a:pt x="2023621" y="43424"/>
                  <a:pt x="2026555" y="40197"/>
                </a:cubicBezTo>
                <a:cubicBezTo>
                  <a:pt x="2063231" y="2347"/>
                  <a:pt x="2107536" y="-4401"/>
                  <a:pt x="2156241" y="10269"/>
                </a:cubicBezTo>
                <a:cubicBezTo>
                  <a:pt x="2194384" y="21712"/>
                  <a:pt x="2231646" y="23766"/>
                  <a:pt x="2268909" y="6161"/>
                </a:cubicBezTo>
                <a:cubicBezTo>
                  <a:pt x="2276244" y="2641"/>
                  <a:pt x="2284753" y="2054"/>
                  <a:pt x="2292968" y="0"/>
                </a:cubicBezTo>
                <a:cubicBezTo>
                  <a:pt x="2292968" y="456246"/>
                  <a:pt x="2292968" y="912493"/>
                  <a:pt x="2293262" y="1368739"/>
                </a:cubicBezTo>
                <a:cubicBezTo>
                  <a:pt x="2293262" y="1379595"/>
                  <a:pt x="2290915" y="1382236"/>
                  <a:pt x="2279765" y="1382236"/>
                </a:cubicBezTo>
                <a:cubicBezTo>
                  <a:pt x="1733736" y="1381649"/>
                  <a:pt x="1187708" y="1381649"/>
                  <a:pt x="641385" y="1381649"/>
                </a:cubicBezTo>
                <a:close/>
              </a:path>
            </a:pathLst>
          </a:custGeom>
          <a:solidFill>
            <a:srgbClr val="22263A"/>
          </a:solidFill>
          <a:ln w="293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6684BA8-A589-4680-AAE8-7E563D97D368}"/>
              </a:ext>
            </a:extLst>
          </p:cNvPr>
          <p:cNvSpPr/>
          <p:nvPr/>
        </p:nvSpPr>
        <p:spPr>
          <a:xfrm>
            <a:off x="634" y="4128047"/>
            <a:ext cx="4362644" cy="2747732"/>
          </a:xfrm>
          <a:custGeom>
            <a:avLst/>
            <a:gdLst>
              <a:gd name="connsiteX0" fmla="*/ 0 w 1424192"/>
              <a:gd name="connsiteY0" fmla="*/ 10309 h 1269608"/>
              <a:gd name="connsiteX1" fmla="*/ 25233 w 1424192"/>
              <a:gd name="connsiteY1" fmla="*/ 627 h 1269608"/>
              <a:gd name="connsiteX2" fmla="*/ 76286 w 1424192"/>
              <a:gd name="connsiteY2" fmla="*/ 17644 h 1269608"/>
              <a:gd name="connsiteX3" fmla="*/ 135260 w 1424192"/>
              <a:gd name="connsiteY3" fmla="*/ 33782 h 1269608"/>
              <a:gd name="connsiteX4" fmla="*/ 292819 w 1424192"/>
              <a:gd name="connsiteY4" fmla="*/ 35542 h 1269608"/>
              <a:gd name="connsiteX5" fmla="*/ 612925 w 1424192"/>
              <a:gd name="connsiteY5" fmla="*/ 22632 h 1269608"/>
              <a:gd name="connsiteX6" fmla="*/ 712097 w 1424192"/>
              <a:gd name="connsiteY6" fmla="*/ 31141 h 1269608"/>
              <a:gd name="connsiteX7" fmla="*/ 891661 w 1424192"/>
              <a:gd name="connsiteY7" fmla="*/ 22339 h 1269608"/>
              <a:gd name="connsiteX8" fmla="*/ 1135775 w 1424192"/>
              <a:gd name="connsiteY8" fmla="*/ 9723 h 1269608"/>
              <a:gd name="connsiteX9" fmla="*/ 1226731 w 1424192"/>
              <a:gd name="connsiteY9" fmla="*/ 10603 h 1269608"/>
              <a:gd name="connsiteX10" fmla="*/ 1270155 w 1424192"/>
              <a:gd name="connsiteY10" fmla="*/ 25273 h 1269608"/>
              <a:gd name="connsiteX11" fmla="*/ 1312112 w 1424192"/>
              <a:gd name="connsiteY11" fmla="*/ 39943 h 1269608"/>
              <a:gd name="connsiteX12" fmla="*/ 1369326 w 1424192"/>
              <a:gd name="connsiteY12" fmla="*/ 40237 h 1269608"/>
              <a:gd name="connsiteX13" fmla="*/ 1424193 w 1424192"/>
              <a:gd name="connsiteY13" fmla="*/ 95690 h 1269608"/>
              <a:gd name="connsiteX14" fmla="*/ 1422726 w 1424192"/>
              <a:gd name="connsiteY14" fmla="*/ 110361 h 1269608"/>
              <a:gd name="connsiteX15" fmla="*/ 1375194 w 1424192"/>
              <a:gd name="connsiteY15" fmla="*/ 251489 h 1269608"/>
              <a:gd name="connsiteX16" fmla="*/ 1319447 w 1424192"/>
              <a:gd name="connsiteY16" fmla="*/ 313984 h 1269608"/>
              <a:gd name="connsiteX17" fmla="*/ 1245509 w 1424192"/>
              <a:gd name="connsiteY17" fmla="*/ 399953 h 1269608"/>
              <a:gd name="connsiteX18" fmla="*/ 1187414 w 1424192"/>
              <a:gd name="connsiteY18" fmla="*/ 516435 h 1269608"/>
              <a:gd name="connsiteX19" fmla="*/ 1169223 w 1424192"/>
              <a:gd name="connsiteY19" fmla="*/ 638198 h 1269608"/>
              <a:gd name="connsiteX20" fmla="*/ 1180373 w 1424192"/>
              <a:gd name="connsiteY20" fmla="*/ 876444 h 1269608"/>
              <a:gd name="connsiteX21" fmla="*/ 1167756 w 1424192"/>
              <a:gd name="connsiteY21" fmla="*/ 917814 h 1269608"/>
              <a:gd name="connsiteX22" fmla="*/ 1091471 w 1424192"/>
              <a:gd name="connsiteY22" fmla="*/ 1085056 h 1269608"/>
              <a:gd name="connsiteX23" fmla="*/ 1018999 w 1424192"/>
              <a:gd name="connsiteY23" fmla="*/ 1237920 h 1269608"/>
              <a:gd name="connsiteX24" fmla="*/ 1009904 w 1424192"/>
              <a:gd name="connsiteY24" fmla="*/ 1269314 h 1269608"/>
              <a:gd name="connsiteX25" fmla="*/ 12910 w 1424192"/>
              <a:gd name="connsiteY25" fmla="*/ 1269608 h 1269608"/>
              <a:gd name="connsiteX26" fmla="*/ 293 w 1424192"/>
              <a:gd name="connsiteY26" fmla="*/ 1256698 h 1269608"/>
              <a:gd name="connsiteX27" fmla="*/ 0 w 1424192"/>
              <a:gd name="connsiteY27" fmla="*/ 10309 h 126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424192" h="1269608">
                <a:moveTo>
                  <a:pt x="0" y="10309"/>
                </a:moveTo>
                <a:cubicBezTo>
                  <a:pt x="6162" y="1507"/>
                  <a:pt x="14964" y="-1427"/>
                  <a:pt x="25233" y="627"/>
                </a:cubicBezTo>
                <a:cubicBezTo>
                  <a:pt x="42837" y="4148"/>
                  <a:pt x="59561" y="7375"/>
                  <a:pt x="76286" y="17644"/>
                </a:cubicBezTo>
                <a:cubicBezTo>
                  <a:pt x="93010" y="27914"/>
                  <a:pt x="115309" y="28794"/>
                  <a:pt x="135260" y="33782"/>
                </a:cubicBezTo>
                <a:cubicBezTo>
                  <a:pt x="187486" y="46398"/>
                  <a:pt x="240300" y="40530"/>
                  <a:pt x="292819" y="35542"/>
                </a:cubicBezTo>
                <a:cubicBezTo>
                  <a:pt x="399326" y="25273"/>
                  <a:pt x="505832" y="12657"/>
                  <a:pt x="612925" y="22632"/>
                </a:cubicBezTo>
                <a:cubicBezTo>
                  <a:pt x="646080" y="25566"/>
                  <a:pt x="679235" y="28500"/>
                  <a:pt x="712097" y="31141"/>
                </a:cubicBezTo>
                <a:cubicBezTo>
                  <a:pt x="772245" y="36129"/>
                  <a:pt x="832100" y="31434"/>
                  <a:pt x="891661" y="22339"/>
                </a:cubicBezTo>
                <a:cubicBezTo>
                  <a:pt x="972641" y="10016"/>
                  <a:pt x="1054208" y="10016"/>
                  <a:pt x="1135775" y="9723"/>
                </a:cubicBezTo>
                <a:cubicBezTo>
                  <a:pt x="1165996" y="9723"/>
                  <a:pt x="1196510" y="10309"/>
                  <a:pt x="1226731" y="10603"/>
                </a:cubicBezTo>
                <a:cubicBezTo>
                  <a:pt x="1242868" y="10603"/>
                  <a:pt x="1257538" y="14417"/>
                  <a:pt x="1270155" y="25273"/>
                </a:cubicBezTo>
                <a:cubicBezTo>
                  <a:pt x="1282184" y="35836"/>
                  <a:pt x="1296561" y="39650"/>
                  <a:pt x="1312112" y="39943"/>
                </a:cubicBezTo>
                <a:cubicBezTo>
                  <a:pt x="1331183" y="39943"/>
                  <a:pt x="1350255" y="39943"/>
                  <a:pt x="1369326" y="40237"/>
                </a:cubicBezTo>
                <a:cubicBezTo>
                  <a:pt x="1397493" y="40530"/>
                  <a:pt x="1423900" y="67230"/>
                  <a:pt x="1424193" y="95690"/>
                </a:cubicBezTo>
                <a:cubicBezTo>
                  <a:pt x="1424193" y="100678"/>
                  <a:pt x="1424193" y="105666"/>
                  <a:pt x="1422726" y="110361"/>
                </a:cubicBezTo>
                <a:cubicBezTo>
                  <a:pt x="1406002" y="157306"/>
                  <a:pt x="1396026" y="206305"/>
                  <a:pt x="1375194" y="251489"/>
                </a:cubicBezTo>
                <a:cubicBezTo>
                  <a:pt x="1363165" y="277896"/>
                  <a:pt x="1344093" y="299314"/>
                  <a:pt x="1319447" y="313984"/>
                </a:cubicBezTo>
                <a:cubicBezTo>
                  <a:pt x="1284825" y="334523"/>
                  <a:pt x="1262233" y="363863"/>
                  <a:pt x="1245509" y="399953"/>
                </a:cubicBezTo>
                <a:cubicBezTo>
                  <a:pt x="1227318" y="439269"/>
                  <a:pt x="1207953" y="478292"/>
                  <a:pt x="1187414" y="516435"/>
                </a:cubicBezTo>
                <a:cubicBezTo>
                  <a:pt x="1165996" y="555751"/>
                  <a:pt x="1164235" y="595361"/>
                  <a:pt x="1169223" y="638198"/>
                </a:cubicBezTo>
                <a:cubicBezTo>
                  <a:pt x="1178319" y="717418"/>
                  <a:pt x="1183600" y="796637"/>
                  <a:pt x="1180373" y="876444"/>
                </a:cubicBezTo>
                <a:cubicBezTo>
                  <a:pt x="1179786" y="891408"/>
                  <a:pt x="1175971" y="906078"/>
                  <a:pt x="1167756" y="917814"/>
                </a:cubicBezTo>
                <a:cubicBezTo>
                  <a:pt x="1131374" y="968573"/>
                  <a:pt x="1113769" y="1027841"/>
                  <a:pt x="1091471" y="1085056"/>
                </a:cubicBezTo>
                <a:cubicBezTo>
                  <a:pt x="1070932" y="1137575"/>
                  <a:pt x="1053034" y="1191562"/>
                  <a:pt x="1018999" y="1237920"/>
                </a:cubicBezTo>
                <a:cubicBezTo>
                  <a:pt x="1012251" y="1247016"/>
                  <a:pt x="1007263" y="1257285"/>
                  <a:pt x="1009904" y="1269314"/>
                </a:cubicBezTo>
                <a:cubicBezTo>
                  <a:pt x="677475" y="1269314"/>
                  <a:pt x="345339" y="1269314"/>
                  <a:pt x="12910" y="1269608"/>
                </a:cubicBezTo>
                <a:cubicBezTo>
                  <a:pt x="2054" y="1269608"/>
                  <a:pt x="293" y="1267261"/>
                  <a:pt x="293" y="1256698"/>
                </a:cubicBezTo>
                <a:cubicBezTo>
                  <a:pt x="0" y="841235"/>
                  <a:pt x="0" y="425772"/>
                  <a:pt x="0" y="10309"/>
                </a:cubicBezTo>
                <a:close/>
              </a:path>
            </a:pathLst>
          </a:custGeom>
          <a:solidFill>
            <a:srgbClr val="7F7F7F"/>
          </a:solidFill>
          <a:ln w="293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02EE42A-FEF6-4B2E-A747-65BFE53D223D}"/>
              </a:ext>
            </a:extLst>
          </p:cNvPr>
          <p:cNvSpPr/>
          <p:nvPr/>
        </p:nvSpPr>
        <p:spPr>
          <a:xfrm>
            <a:off x="4726958" y="722799"/>
            <a:ext cx="2919665" cy="3485156"/>
          </a:xfrm>
          <a:custGeom>
            <a:avLst/>
            <a:gdLst>
              <a:gd name="connsiteX0" fmla="*/ 199887 w 1480944"/>
              <a:gd name="connsiteY0" fmla="*/ 264103 h 1767778"/>
              <a:gd name="connsiteX1" fmla="*/ 181403 w 1480944"/>
              <a:gd name="connsiteY1" fmla="*/ 236523 h 1767778"/>
              <a:gd name="connsiteX2" fmla="*/ 184923 w 1480944"/>
              <a:gd name="connsiteY2" fmla="*/ 220972 h 1767778"/>
              <a:gd name="connsiteX3" fmla="*/ 241844 w 1480944"/>
              <a:gd name="connsiteY3" fmla="*/ 238870 h 1767778"/>
              <a:gd name="connsiteX4" fmla="*/ 233922 w 1480944"/>
              <a:gd name="connsiteY4" fmla="*/ 217451 h 1767778"/>
              <a:gd name="connsiteX5" fmla="*/ 232749 w 1480944"/>
              <a:gd name="connsiteY5" fmla="*/ 204248 h 1767778"/>
              <a:gd name="connsiteX6" fmla="*/ 247125 w 1480944"/>
              <a:gd name="connsiteY6" fmla="*/ 206595 h 1767778"/>
              <a:gd name="connsiteX7" fmla="*/ 282041 w 1480944"/>
              <a:gd name="connsiteY7" fmla="*/ 241804 h 1767778"/>
              <a:gd name="connsiteX8" fmla="*/ 319890 w 1480944"/>
              <a:gd name="connsiteY8" fmla="*/ 289923 h 1767778"/>
              <a:gd name="connsiteX9" fmla="*/ 325465 w 1480944"/>
              <a:gd name="connsiteY9" fmla="*/ 264396 h 1767778"/>
              <a:gd name="connsiteX10" fmla="*/ 341015 w 1480944"/>
              <a:gd name="connsiteY10" fmla="*/ 252367 h 1767778"/>
              <a:gd name="connsiteX11" fmla="*/ 348644 w 1480944"/>
              <a:gd name="connsiteY11" fmla="*/ 267330 h 1767778"/>
              <a:gd name="connsiteX12" fmla="*/ 347177 w 1480944"/>
              <a:gd name="connsiteY12" fmla="*/ 320144 h 1767778"/>
              <a:gd name="connsiteX13" fmla="*/ 370063 w 1480944"/>
              <a:gd name="connsiteY13" fmla="*/ 345670 h 1767778"/>
              <a:gd name="connsiteX14" fmla="*/ 520580 w 1480944"/>
              <a:gd name="connsiteY14" fmla="*/ 356819 h 1767778"/>
              <a:gd name="connsiteX15" fmla="*/ 547280 w 1480944"/>
              <a:gd name="connsiteY15" fmla="*/ 363861 h 1767778"/>
              <a:gd name="connsiteX16" fmla="*/ 644104 w 1480944"/>
              <a:gd name="connsiteY16" fmla="*/ 388507 h 1767778"/>
              <a:gd name="connsiteX17" fmla="*/ 650852 w 1480944"/>
              <a:gd name="connsiteY17" fmla="*/ 386747 h 1767778"/>
              <a:gd name="connsiteX18" fmla="*/ 682540 w 1480944"/>
              <a:gd name="connsiteY18" fmla="*/ 375010 h 1767778"/>
              <a:gd name="connsiteX19" fmla="*/ 797849 w 1480944"/>
              <a:gd name="connsiteY19" fmla="*/ 379118 h 1767778"/>
              <a:gd name="connsiteX20" fmla="*/ 813693 w 1480944"/>
              <a:gd name="connsiteY20" fmla="*/ 375304 h 1767778"/>
              <a:gd name="connsiteX21" fmla="*/ 813399 w 1480944"/>
              <a:gd name="connsiteY21" fmla="*/ 350071 h 1767778"/>
              <a:gd name="connsiteX22" fmla="*/ 803130 w 1480944"/>
              <a:gd name="connsiteY22" fmla="*/ 318090 h 1767778"/>
              <a:gd name="connsiteX23" fmla="*/ 796675 w 1480944"/>
              <a:gd name="connsiteY23" fmla="*/ 312222 h 1767778"/>
              <a:gd name="connsiteX24" fmla="*/ 791100 w 1480944"/>
              <a:gd name="connsiteY24" fmla="*/ 306647 h 1767778"/>
              <a:gd name="connsiteX25" fmla="*/ 816920 w 1480944"/>
              <a:gd name="connsiteY25" fmla="*/ 178722 h 1767778"/>
              <a:gd name="connsiteX26" fmla="*/ 910810 w 1480944"/>
              <a:gd name="connsiteY26" fmla="*/ 154076 h 1767778"/>
              <a:gd name="connsiteX27" fmla="*/ 1001766 w 1480944"/>
              <a:gd name="connsiteY27" fmla="*/ 176375 h 1767778"/>
              <a:gd name="connsiteX28" fmla="*/ 1011155 w 1480944"/>
              <a:gd name="connsiteY28" fmla="*/ 181656 h 1767778"/>
              <a:gd name="connsiteX29" fmla="*/ 1000886 w 1480944"/>
              <a:gd name="connsiteY29" fmla="*/ 187817 h 1767778"/>
              <a:gd name="connsiteX30" fmla="*/ 997952 w 1480944"/>
              <a:gd name="connsiteY30" fmla="*/ 188404 h 1767778"/>
              <a:gd name="connsiteX31" fmla="*/ 980641 w 1480944"/>
              <a:gd name="connsiteY31" fmla="*/ 192219 h 1767778"/>
              <a:gd name="connsiteX32" fmla="*/ 994724 w 1480944"/>
              <a:gd name="connsiteY32" fmla="*/ 206595 h 1767778"/>
              <a:gd name="connsiteX33" fmla="*/ 1017903 w 1480944"/>
              <a:gd name="connsiteY33" fmla="*/ 242391 h 1767778"/>
              <a:gd name="connsiteX34" fmla="*/ 1016730 w 1480944"/>
              <a:gd name="connsiteY34" fmla="*/ 252073 h 1767778"/>
              <a:gd name="connsiteX35" fmla="*/ 1006754 w 1480944"/>
              <a:gd name="connsiteY35" fmla="*/ 248552 h 1767778"/>
              <a:gd name="connsiteX36" fmla="*/ 997658 w 1480944"/>
              <a:gd name="connsiteY36" fmla="*/ 243271 h 1767778"/>
              <a:gd name="connsiteX37" fmla="*/ 993844 w 1480944"/>
              <a:gd name="connsiteY37" fmla="*/ 269971 h 1767778"/>
              <a:gd name="connsiteX38" fmla="*/ 984748 w 1480944"/>
              <a:gd name="connsiteY38" fmla="*/ 311635 h 1767778"/>
              <a:gd name="connsiteX39" fmla="*/ 985628 w 1480944"/>
              <a:gd name="connsiteY39" fmla="*/ 332467 h 1767778"/>
              <a:gd name="connsiteX40" fmla="*/ 980641 w 1480944"/>
              <a:gd name="connsiteY40" fmla="*/ 353005 h 1767778"/>
              <a:gd name="connsiteX41" fmla="*/ 966264 w 1480944"/>
              <a:gd name="connsiteY41" fmla="*/ 372076 h 1767778"/>
              <a:gd name="connsiteX42" fmla="*/ 946605 w 1480944"/>
              <a:gd name="connsiteY42" fmla="*/ 389681 h 1767778"/>
              <a:gd name="connsiteX43" fmla="*/ 972425 w 1480944"/>
              <a:gd name="connsiteY43" fmla="*/ 391148 h 1767778"/>
              <a:gd name="connsiteX44" fmla="*/ 1037268 w 1480944"/>
              <a:gd name="connsiteY44" fmla="*/ 373543 h 1767778"/>
              <a:gd name="connsiteX45" fmla="*/ 1052819 w 1480944"/>
              <a:gd name="connsiteY45" fmla="*/ 370316 h 1767778"/>
              <a:gd name="connsiteX46" fmla="*/ 1119128 w 1480944"/>
              <a:gd name="connsiteY46" fmla="*/ 357113 h 1767778"/>
              <a:gd name="connsiteX47" fmla="*/ 1241479 w 1480944"/>
              <a:gd name="connsiteY47" fmla="*/ 244151 h 1767778"/>
              <a:gd name="connsiteX48" fmla="*/ 1290184 w 1480944"/>
              <a:gd name="connsiteY48" fmla="*/ 134418 h 1767778"/>
              <a:gd name="connsiteX49" fmla="*/ 1281088 w 1480944"/>
              <a:gd name="connsiteY49" fmla="*/ 97448 h 1767778"/>
              <a:gd name="connsiteX50" fmla="*/ 1289891 w 1480944"/>
              <a:gd name="connsiteY50" fmla="*/ 21750 h 1767778"/>
              <a:gd name="connsiteX51" fmla="*/ 1335369 w 1480944"/>
              <a:gd name="connsiteY51" fmla="*/ 2091 h 1767778"/>
              <a:gd name="connsiteX52" fmla="*/ 1352386 w 1480944"/>
              <a:gd name="connsiteY52" fmla="*/ 4732 h 1767778"/>
              <a:gd name="connsiteX53" fmla="*/ 1351506 w 1480944"/>
              <a:gd name="connsiteY53" fmla="*/ 25564 h 1767778"/>
              <a:gd name="connsiteX54" fmla="*/ 1347985 w 1480944"/>
              <a:gd name="connsiteY54" fmla="*/ 37007 h 1767778"/>
              <a:gd name="connsiteX55" fmla="*/ 1349158 w 1480944"/>
              <a:gd name="connsiteY55" fmla="*/ 134124 h 1767778"/>
              <a:gd name="connsiteX56" fmla="*/ 1316004 w 1480944"/>
              <a:gd name="connsiteY56" fmla="*/ 270558 h 1767778"/>
              <a:gd name="connsiteX57" fmla="*/ 1214192 w 1480944"/>
              <a:gd name="connsiteY57" fmla="*/ 394669 h 1767778"/>
              <a:gd name="connsiteX58" fmla="*/ 1156978 w 1480944"/>
              <a:gd name="connsiteY58" fmla="*/ 424303 h 1767778"/>
              <a:gd name="connsiteX59" fmla="*/ 1130864 w 1480944"/>
              <a:gd name="connsiteY59" fmla="*/ 457458 h 1767778"/>
              <a:gd name="connsiteX60" fmla="*/ 1100644 w 1480944"/>
              <a:gd name="connsiteY60" fmla="*/ 502349 h 1767778"/>
              <a:gd name="connsiteX61" fmla="*/ 1001472 w 1480944"/>
              <a:gd name="connsiteY61" fmla="*/ 575113 h 1767778"/>
              <a:gd name="connsiteX62" fmla="*/ 975653 w 1480944"/>
              <a:gd name="connsiteY62" fmla="*/ 615017 h 1767778"/>
              <a:gd name="connsiteX63" fmla="*/ 931935 w 1480944"/>
              <a:gd name="connsiteY63" fmla="*/ 754385 h 1767778"/>
              <a:gd name="connsiteX64" fmla="*/ 884110 w 1480944"/>
              <a:gd name="connsiteY64" fmla="*/ 841526 h 1767778"/>
              <a:gd name="connsiteX65" fmla="*/ 870613 w 1480944"/>
              <a:gd name="connsiteY65" fmla="*/ 867346 h 1767778"/>
              <a:gd name="connsiteX66" fmla="*/ 877362 w 1480944"/>
              <a:gd name="connsiteY66" fmla="*/ 879962 h 1767778"/>
              <a:gd name="connsiteX67" fmla="*/ 1054872 w 1480944"/>
              <a:gd name="connsiteY67" fmla="*/ 924560 h 1767778"/>
              <a:gd name="connsiteX68" fmla="*/ 1103871 w 1480944"/>
              <a:gd name="connsiteY68" fmla="*/ 928961 h 1767778"/>
              <a:gd name="connsiteX69" fmla="*/ 1207444 w 1480944"/>
              <a:gd name="connsiteY69" fmla="*/ 1017276 h 1767778"/>
              <a:gd name="connsiteX70" fmla="*/ 1281382 w 1480944"/>
              <a:gd name="connsiteY70" fmla="*/ 1234984 h 1767778"/>
              <a:gd name="connsiteX71" fmla="*/ 1329207 w 1480944"/>
              <a:gd name="connsiteY71" fmla="*/ 1286036 h 1767778"/>
              <a:gd name="connsiteX72" fmla="*/ 1342117 w 1480944"/>
              <a:gd name="connsiteY72" fmla="*/ 1301880 h 1767778"/>
              <a:gd name="connsiteX73" fmla="*/ 1335369 w 1480944"/>
              <a:gd name="connsiteY73" fmla="*/ 1325059 h 1767778"/>
              <a:gd name="connsiteX74" fmla="*/ 1324512 w 1480944"/>
              <a:gd name="connsiteY74" fmla="*/ 1329460 h 1767778"/>
              <a:gd name="connsiteX75" fmla="*/ 1313950 w 1480944"/>
              <a:gd name="connsiteY75" fmla="*/ 1338556 h 1767778"/>
              <a:gd name="connsiteX76" fmla="*/ 1328620 w 1480944"/>
              <a:gd name="connsiteY76" fmla="*/ 1351172 h 1767778"/>
              <a:gd name="connsiteX77" fmla="*/ 1339770 w 1480944"/>
              <a:gd name="connsiteY77" fmla="*/ 1343837 h 1767778"/>
              <a:gd name="connsiteX78" fmla="*/ 1354147 w 1480944"/>
              <a:gd name="connsiteY78" fmla="*/ 1334448 h 1767778"/>
              <a:gd name="connsiteX79" fmla="*/ 1413708 w 1480944"/>
              <a:gd name="connsiteY79" fmla="*/ 1299826 h 1767778"/>
              <a:gd name="connsiteX80" fmla="*/ 1424271 w 1480944"/>
              <a:gd name="connsiteY80" fmla="*/ 1251414 h 1767778"/>
              <a:gd name="connsiteX81" fmla="*/ 1457425 w 1480944"/>
              <a:gd name="connsiteY81" fmla="*/ 1225008 h 1767778"/>
              <a:gd name="connsiteX82" fmla="*/ 1473856 w 1480944"/>
              <a:gd name="connsiteY82" fmla="*/ 1240558 h 1767778"/>
              <a:gd name="connsiteX83" fmla="*/ 1479431 w 1480944"/>
              <a:gd name="connsiteY83" fmla="*/ 1283396 h 1767778"/>
              <a:gd name="connsiteX84" fmla="*/ 1428378 w 1480944"/>
              <a:gd name="connsiteY84" fmla="*/ 1394890 h 1767778"/>
              <a:gd name="connsiteX85" fmla="*/ 1401385 w 1480944"/>
              <a:gd name="connsiteY85" fmla="*/ 1450930 h 1767778"/>
              <a:gd name="connsiteX86" fmla="*/ 1385834 w 1480944"/>
              <a:gd name="connsiteY86" fmla="*/ 1490247 h 1767778"/>
              <a:gd name="connsiteX87" fmla="*/ 1353853 w 1480944"/>
              <a:gd name="connsiteY87" fmla="*/ 1504037 h 1767778"/>
              <a:gd name="connsiteX88" fmla="*/ 1289304 w 1480944"/>
              <a:gd name="connsiteY88" fmla="*/ 1432152 h 1767778"/>
              <a:gd name="connsiteX89" fmla="*/ 1247934 w 1480944"/>
              <a:gd name="connsiteY89" fmla="*/ 1363202 h 1767778"/>
              <a:gd name="connsiteX90" fmla="*/ 1225928 w 1480944"/>
              <a:gd name="connsiteY90" fmla="*/ 1362615 h 1767778"/>
              <a:gd name="connsiteX91" fmla="*/ 1196001 w 1480944"/>
              <a:gd name="connsiteY91" fmla="*/ 1345304 h 1767778"/>
              <a:gd name="connsiteX92" fmla="*/ 1187198 w 1480944"/>
              <a:gd name="connsiteY92" fmla="*/ 1306868 h 1767778"/>
              <a:gd name="connsiteX93" fmla="*/ 1148175 w 1480944"/>
              <a:gd name="connsiteY93" fmla="*/ 1222661 h 1767778"/>
              <a:gd name="connsiteX94" fmla="*/ 1099177 w 1480944"/>
              <a:gd name="connsiteY94" fmla="*/ 1125837 h 1767778"/>
              <a:gd name="connsiteX95" fmla="*/ 1057220 w 1480944"/>
              <a:gd name="connsiteY95" fmla="*/ 1094736 h 1767778"/>
              <a:gd name="connsiteX96" fmla="*/ 1031106 w 1480944"/>
              <a:gd name="connsiteY96" fmla="*/ 1091508 h 1767778"/>
              <a:gd name="connsiteX97" fmla="*/ 1005874 w 1480944"/>
              <a:gd name="connsiteY97" fmla="*/ 1092388 h 1767778"/>
              <a:gd name="connsiteX98" fmla="*/ 991497 w 1480944"/>
              <a:gd name="connsiteY98" fmla="*/ 1090041 h 1767778"/>
              <a:gd name="connsiteX99" fmla="*/ 969785 w 1480944"/>
              <a:gd name="connsiteY99" fmla="*/ 1081826 h 1767778"/>
              <a:gd name="connsiteX100" fmla="*/ 808705 w 1480944"/>
              <a:gd name="connsiteY100" fmla="*/ 1090334 h 1767778"/>
              <a:gd name="connsiteX101" fmla="*/ 793154 w 1480944"/>
              <a:gd name="connsiteY101" fmla="*/ 1099430 h 1767778"/>
              <a:gd name="connsiteX102" fmla="*/ 642930 w 1480944"/>
              <a:gd name="connsiteY102" fmla="*/ 1271953 h 1767778"/>
              <a:gd name="connsiteX103" fmla="*/ 529676 w 1480944"/>
              <a:gd name="connsiteY103" fmla="*/ 1365843 h 1767778"/>
              <a:gd name="connsiteX104" fmla="*/ 226000 w 1480944"/>
              <a:gd name="connsiteY104" fmla="*/ 1536898 h 1767778"/>
              <a:gd name="connsiteX105" fmla="*/ 200767 w 1480944"/>
              <a:gd name="connsiteY105" fmla="*/ 1539833 h 1767778"/>
              <a:gd name="connsiteX106" fmla="*/ 190205 w 1480944"/>
              <a:gd name="connsiteY106" fmla="*/ 1543060 h 1767778"/>
              <a:gd name="connsiteX107" fmla="*/ 128589 w 1480944"/>
              <a:gd name="connsiteY107" fmla="*/ 1587658 h 1767778"/>
              <a:gd name="connsiteX108" fmla="*/ 122721 w 1480944"/>
              <a:gd name="connsiteY108" fmla="*/ 1593526 h 1767778"/>
              <a:gd name="connsiteX109" fmla="*/ 118027 w 1480944"/>
              <a:gd name="connsiteY109" fmla="*/ 1626974 h 1767778"/>
              <a:gd name="connsiteX110" fmla="*/ 93381 w 1480944"/>
              <a:gd name="connsiteY110" fmla="*/ 1653381 h 1767778"/>
              <a:gd name="connsiteX111" fmla="*/ 85165 w 1480944"/>
              <a:gd name="connsiteY111" fmla="*/ 1662476 h 1767778"/>
              <a:gd name="connsiteX112" fmla="*/ 72842 w 1480944"/>
              <a:gd name="connsiteY112" fmla="*/ 1745510 h 1767778"/>
              <a:gd name="connsiteX113" fmla="*/ 65507 w 1480944"/>
              <a:gd name="connsiteY113" fmla="*/ 1766635 h 1767778"/>
              <a:gd name="connsiteX114" fmla="*/ 40861 w 1480944"/>
              <a:gd name="connsiteY114" fmla="*/ 1757833 h 1767778"/>
              <a:gd name="connsiteX115" fmla="*/ 12401 w 1480944"/>
              <a:gd name="connsiteY115" fmla="*/ 1713529 h 1767778"/>
              <a:gd name="connsiteX116" fmla="*/ 6826 w 1480944"/>
              <a:gd name="connsiteY116" fmla="*/ 1646926 h 1767778"/>
              <a:gd name="connsiteX117" fmla="*/ 9173 w 1480944"/>
              <a:gd name="connsiteY117" fmla="*/ 1581790 h 1767778"/>
              <a:gd name="connsiteX118" fmla="*/ 3892 w 1480944"/>
              <a:gd name="connsiteY118" fmla="*/ 1536605 h 1767778"/>
              <a:gd name="connsiteX119" fmla="*/ 22376 w 1480944"/>
              <a:gd name="connsiteY119" fmla="*/ 1511079 h 1767778"/>
              <a:gd name="connsiteX120" fmla="*/ 63160 w 1480944"/>
              <a:gd name="connsiteY120" fmla="*/ 1508438 h 1767778"/>
              <a:gd name="connsiteX121" fmla="*/ 142966 w 1480944"/>
              <a:gd name="connsiteY121" fmla="*/ 1477337 h 1767778"/>
              <a:gd name="connsiteX122" fmla="*/ 143260 w 1480944"/>
              <a:gd name="connsiteY122" fmla="*/ 1457679 h 1767778"/>
              <a:gd name="connsiteX123" fmla="*/ 132110 w 1480944"/>
              <a:gd name="connsiteY123" fmla="*/ 1424817 h 1767778"/>
              <a:gd name="connsiteX124" fmla="*/ 145900 w 1480944"/>
              <a:gd name="connsiteY124" fmla="*/ 1403692 h 1767778"/>
              <a:gd name="connsiteX125" fmla="*/ 203114 w 1480944"/>
              <a:gd name="connsiteY125" fmla="*/ 1394596 h 1767778"/>
              <a:gd name="connsiteX126" fmla="*/ 288202 w 1480944"/>
              <a:gd name="connsiteY126" fmla="*/ 1372298 h 1767778"/>
              <a:gd name="connsiteX127" fmla="*/ 428744 w 1480944"/>
              <a:gd name="connsiteY127" fmla="*/ 1262270 h 1767778"/>
              <a:gd name="connsiteX128" fmla="*/ 436079 w 1480944"/>
              <a:gd name="connsiteY128" fmla="*/ 1242025 h 1767778"/>
              <a:gd name="connsiteX129" fmla="*/ 440187 w 1480944"/>
              <a:gd name="connsiteY129" fmla="*/ 1231756 h 1767778"/>
              <a:gd name="connsiteX130" fmla="*/ 513245 w 1480944"/>
              <a:gd name="connsiteY130" fmla="*/ 1138160 h 1767778"/>
              <a:gd name="connsiteX131" fmla="*/ 559603 w 1480944"/>
              <a:gd name="connsiteY131" fmla="*/ 1108526 h 1767778"/>
              <a:gd name="connsiteX132" fmla="*/ 595692 w 1480944"/>
              <a:gd name="connsiteY132" fmla="*/ 1063634 h 1767778"/>
              <a:gd name="connsiteX133" fmla="*/ 627967 w 1480944"/>
              <a:gd name="connsiteY133" fmla="*/ 892285 h 1767778"/>
              <a:gd name="connsiteX134" fmla="*/ 622979 w 1480944"/>
              <a:gd name="connsiteY134" fmla="*/ 882896 h 1767778"/>
              <a:gd name="connsiteX135" fmla="*/ 619164 w 1480944"/>
              <a:gd name="connsiteY135" fmla="*/ 867933 h 1767778"/>
              <a:gd name="connsiteX136" fmla="*/ 637649 w 1480944"/>
              <a:gd name="connsiteY136" fmla="*/ 845047 h 1767778"/>
              <a:gd name="connsiteX137" fmla="*/ 696330 w 1480944"/>
              <a:gd name="connsiteY137" fmla="*/ 677219 h 1767778"/>
              <a:gd name="connsiteX138" fmla="*/ 685474 w 1480944"/>
              <a:gd name="connsiteY138" fmla="*/ 579808 h 1767778"/>
              <a:gd name="connsiteX139" fmla="*/ 649972 w 1480944"/>
              <a:gd name="connsiteY139" fmla="*/ 538731 h 1767778"/>
              <a:gd name="connsiteX140" fmla="*/ 605668 w 1480944"/>
              <a:gd name="connsiteY140" fmla="*/ 523767 h 1767778"/>
              <a:gd name="connsiteX141" fmla="*/ 593051 w 1480944"/>
              <a:gd name="connsiteY141" fmla="*/ 495894 h 1767778"/>
              <a:gd name="connsiteX142" fmla="*/ 595398 w 1480944"/>
              <a:gd name="connsiteY142" fmla="*/ 490612 h 1767778"/>
              <a:gd name="connsiteX143" fmla="*/ 582195 w 1480944"/>
              <a:gd name="connsiteY143" fmla="*/ 456284 h 1767778"/>
              <a:gd name="connsiteX144" fmla="*/ 500335 w 1480944"/>
              <a:gd name="connsiteY144" fmla="*/ 443374 h 1767778"/>
              <a:gd name="connsiteX145" fmla="*/ 350111 w 1480944"/>
              <a:gd name="connsiteY145" fmla="*/ 405818 h 1767778"/>
              <a:gd name="connsiteX146" fmla="*/ 188738 w 1480944"/>
              <a:gd name="connsiteY146" fmla="*/ 284348 h 1767778"/>
              <a:gd name="connsiteX147" fmla="*/ 186390 w 1480944"/>
              <a:gd name="connsiteY147" fmla="*/ 280534 h 1767778"/>
              <a:gd name="connsiteX148" fmla="*/ 181696 w 1480944"/>
              <a:gd name="connsiteY148" fmla="*/ 264983 h 1767778"/>
              <a:gd name="connsiteX149" fmla="*/ 199887 w 1480944"/>
              <a:gd name="connsiteY149" fmla="*/ 264103 h 1767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1480944" h="1767778">
                <a:moveTo>
                  <a:pt x="199887" y="264103"/>
                </a:moveTo>
                <a:cubicBezTo>
                  <a:pt x="193139" y="254127"/>
                  <a:pt x="187564" y="245325"/>
                  <a:pt x="181403" y="236523"/>
                </a:cubicBezTo>
                <a:cubicBezTo>
                  <a:pt x="176708" y="229774"/>
                  <a:pt x="178468" y="225667"/>
                  <a:pt x="184923" y="220972"/>
                </a:cubicBezTo>
                <a:cubicBezTo>
                  <a:pt x="211330" y="201901"/>
                  <a:pt x="225120" y="213637"/>
                  <a:pt x="241844" y="238870"/>
                </a:cubicBezTo>
                <a:cubicBezTo>
                  <a:pt x="243311" y="229481"/>
                  <a:pt x="235976" y="224200"/>
                  <a:pt x="233922" y="217451"/>
                </a:cubicBezTo>
                <a:cubicBezTo>
                  <a:pt x="232455" y="213050"/>
                  <a:pt x="227761" y="208943"/>
                  <a:pt x="232749" y="204248"/>
                </a:cubicBezTo>
                <a:cubicBezTo>
                  <a:pt x="238323" y="199260"/>
                  <a:pt x="242724" y="203955"/>
                  <a:pt x="247125" y="206595"/>
                </a:cubicBezTo>
                <a:cubicBezTo>
                  <a:pt x="261502" y="215691"/>
                  <a:pt x="271772" y="228601"/>
                  <a:pt x="282041" y="241804"/>
                </a:cubicBezTo>
                <a:cubicBezTo>
                  <a:pt x="294070" y="257061"/>
                  <a:pt x="306100" y="272318"/>
                  <a:pt x="319890" y="289923"/>
                </a:cubicBezTo>
                <a:cubicBezTo>
                  <a:pt x="322237" y="279654"/>
                  <a:pt x="323704" y="272025"/>
                  <a:pt x="325465" y="264396"/>
                </a:cubicBezTo>
                <a:cubicBezTo>
                  <a:pt x="327519" y="256181"/>
                  <a:pt x="332213" y="251193"/>
                  <a:pt x="341015" y="252367"/>
                </a:cubicBezTo>
                <a:cubicBezTo>
                  <a:pt x="350111" y="253540"/>
                  <a:pt x="348644" y="261169"/>
                  <a:pt x="348644" y="267330"/>
                </a:cubicBezTo>
                <a:cubicBezTo>
                  <a:pt x="348350" y="284935"/>
                  <a:pt x="347177" y="302539"/>
                  <a:pt x="347177" y="320144"/>
                </a:cubicBezTo>
                <a:cubicBezTo>
                  <a:pt x="346883" y="339215"/>
                  <a:pt x="351285" y="344203"/>
                  <a:pt x="370063" y="345670"/>
                </a:cubicBezTo>
                <a:cubicBezTo>
                  <a:pt x="420235" y="349778"/>
                  <a:pt x="470407" y="353298"/>
                  <a:pt x="520580" y="356819"/>
                </a:cubicBezTo>
                <a:cubicBezTo>
                  <a:pt x="529969" y="357406"/>
                  <a:pt x="539064" y="358580"/>
                  <a:pt x="547280" y="363861"/>
                </a:cubicBezTo>
                <a:cubicBezTo>
                  <a:pt x="576914" y="383226"/>
                  <a:pt x="611242" y="382346"/>
                  <a:pt x="644104" y="388507"/>
                </a:cubicBezTo>
                <a:cubicBezTo>
                  <a:pt x="646451" y="388801"/>
                  <a:pt x="649679" y="389387"/>
                  <a:pt x="650852" y="386747"/>
                </a:cubicBezTo>
                <a:cubicBezTo>
                  <a:pt x="657601" y="372076"/>
                  <a:pt x="671391" y="374717"/>
                  <a:pt x="682540" y="375010"/>
                </a:cubicBezTo>
                <a:cubicBezTo>
                  <a:pt x="720976" y="375891"/>
                  <a:pt x="759706" y="369142"/>
                  <a:pt x="797849" y="379118"/>
                </a:cubicBezTo>
                <a:cubicBezTo>
                  <a:pt x="803130" y="380585"/>
                  <a:pt x="811345" y="381465"/>
                  <a:pt x="813693" y="375304"/>
                </a:cubicBezTo>
                <a:cubicBezTo>
                  <a:pt x="816920" y="367382"/>
                  <a:pt x="818681" y="355059"/>
                  <a:pt x="813399" y="350071"/>
                </a:cubicBezTo>
                <a:cubicBezTo>
                  <a:pt x="803130" y="340389"/>
                  <a:pt x="807238" y="328359"/>
                  <a:pt x="803130" y="318090"/>
                </a:cubicBezTo>
                <a:cubicBezTo>
                  <a:pt x="801956" y="314862"/>
                  <a:pt x="804597" y="308407"/>
                  <a:pt x="796675" y="312222"/>
                </a:cubicBezTo>
                <a:cubicBezTo>
                  <a:pt x="793741" y="313689"/>
                  <a:pt x="792274" y="309581"/>
                  <a:pt x="791100" y="306647"/>
                </a:cubicBezTo>
                <a:cubicBezTo>
                  <a:pt x="772322" y="261462"/>
                  <a:pt x="779951" y="208943"/>
                  <a:pt x="816920" y="178722"/>
                </a:cubicBezTo>
                <a:cubicBezTo>
                  <a:pt x="842446" y="157597"/>
                  <a:pt x="875014" y="145274"/>
                  <a:pt x="910810" y="154076"/>
                </a:cubicBezTo>
                <a:cubicBezTo>
                  <a:pt x="941031" y="161704"/>
                  <a:pt x="971545" y="168746"/>
                  <a:pt x="1001766" y="176375"/>
                </a:cubicBezTo>
                <a:cubicBezTo>
                  <a:pt x="1005287" y="177255"/>
                  <a:pt x="1011155" y="176668"/>
                  <a:pt x="1011155" y="181656"/>
                </a:cubicBezTo>
                <a:cubicBezTo>
                  <a:pt x="1011155" y="187231"/>
                  <a:pt x="1004993" y="186644"/>
                  <a:pt x="1000886" y="187817"/>
                </a:cubicBezTo>
                <a:cubicBezTo>
                  <a:pt x="1000005" y="188111"/>
                  <a:pt x="998832" y="188111"/>
                  <a:pt x="997952" y="188404"/>
                </a:cubicBezTo>
                <a:cubicBezTo>
                  <a:pt x="992083" y="190165"/>
                  <a:pt x="981814" y="186937"/>
                  <a:pt x="980641" y="192219"/>
                </a:cubicBezTo>
                <a:cubicBezTo>
                  <a:pt x="978880" y="200140"/>
                  <a:pt x="989149" y="202781"/>
                  <a:pt x="994724" y="206595"/>
                </a:cubicBezTo>
                <a:cubicBezTo>
                  <a:pt x="1007341" y="215691"/>
                  <a:pt x="1015849" y="226547"/>
                  <a:pt x="1017903" y="242391"/>
                </a:cubicBezTo>
                <a:cubicBezTo>
                  <a:pt x="1018197" y="245912"/>
                  <a:pt x="1019957" y="249726"/>
                  <a:pt x="1016730" y="252073"/>
                </a:cubicBezTo>
                <a:cubicBezTo>
                  <a:pt x="1012329" y="255301"/>
                  <a:pt x="1009981" y="250313"/>
                  <a:pt x="1006754" y="248552"/>
                </a:cubicBezTo>
                <a:cubicBezTo>
                  <a:pt x="1004113" y="246792"/>
                  <a:pt x="1002646" y="242978"/>
                  <a:pt x="997658" y="243271"/>
                </a:cubicBezTo>
                <a:cubicBezTo>
                  <a:pt x="995017" y="251780"/>
                  <a:pt x="993257" y="260876"/>
                  <a:pt x="993844" y="269971"/>
                </a:cubicBezTo>
                <a:cubicBezTo>
                  <a:pt x="994431" y="284935"/>
                  <a:pt x="993844" y="299018"/>
                  <a:pt x="984748" y="311635"/>
                </a:cubicBezTo>
                <a:cubicBezTo>
                  <a:pt x="979760" y="318383"/>
                  <a:pt x="981814" y="325718"/>
                  <a:pt x="985628" y="332467"/>
                </a:cubicBezTo>
                <a:cubicBezTo>
                  <a:pt x="990616" y="341269"/>
                  <a:pt x="990323" y="348017"/>
                  <a:pt x="980641" y="353005"/>
                </a:cubicBezTo>
                <a:cubicBezTo>
                  <a:pt x="973012" y="357113"/>
                  <a:pt x="968024" y="362981"/>
                  <a:pt x="966264" y="372076"/>
                </a:cubicBezTo>
                <a:cubicBezTo>
                  <a:pt x="964797" y="381172"/>
                  <a:pt x="955995" y="384399"/>
                  <a:pt x="946605" y="389681"/>
                </a:cubicBezTo>
                <a:cubicBezTo>
                  <a:pt x="956875" y="393202"/>
                  <a:pt x="964797" y="392615"/>
                  <a:pt x="972425" y="391148"/>
                </a:cubicBezTo>
                <a:cubicBezTo>
                  <a:pt x="994431" y="386747"/>
                  <a:pt x="1016436" y="382932"/>
                  <a:pt x="1037268" y="373543"/>
                </a:cubicBezTo>
                <a:cubicBezTo>
                  <a:pt x="1041962" y="371490"/>
                  <a:pt x="1048124" y="369436"/>
                  <a:pt x="1052819" y="370316"/>
                </a:cubicBezTo>
                <a:cubicBezTo>
                  <a:pt x="1076878" y="375304"/>
                  <a:pt x="1097710" y="365328"/>
                  <a:pt x="1119128" y="357113"/>
                </a:cubicBezTo>
                <a:cubicBezTo>
                  <a:pt x="1174875" y="335401"/>
                  <a:pt x="1216539" y="299605"/>
                  <a:pt x="1241479" y="244151"/>
                </a:cubicBezTo>
                <a:cubicBezTo>
                  <a:pt x="1257909" y="207769"/>
                  <a:pt x="1275514" y="171680"/>
                  <a:pt x="1290184" y="134418"/>
                </a:cubicBezTo>
                <a:cubicBezTo>
                  <a:pt x="1295759" y="120041"/>
                  <a:pt x="1296052" y="108598"/>
                  <a:pt x="1281088" y="97448"/>
                </a:cubicBezTo>
                <a:cubicBezTo>
                  <a:pt x="1260550" y="82485"/>
                  <a:pt x="1266711" y="36713"/>
                  <a:pt x="1289891" y="21750"/>
                </a:cubicBezTo>
                <a:cubicBezTo>
                  <a:pt x="1303974" y="12654"/>
                  <a:pt x="1319525" y="7079"/>
                  <a:pt x="1335369" y="2091"/>
                </a:cubicBezTo>
                <a:cubicBezTo>
                  <a:pt x="1340943" y="331"/>
                  <a:pt x="1348278" y="-2603"/>
                  <a:pt x="1352386" y="4732"/>
                </a:cubicBezTo>
                <a:cubicBezTo>
                  <a:pt x="1356200" y="11480"/>
                  <a:pt x="1356200" y="18816"/>
                  <a:pt x="1351506" y="25564"/>
                </a:cubicBezTo>
                <a:cubicBezTo>
                  <a:pt x="1349158" y="29085"/>
                  <a:pt x="1345638" y="31432"/>
                  <a:pt x="1347985" y="37007"/>
                </a:cubicBezTo>
                <a:cubicBezTo>
                  <a:pt x="1362949" y="69281"/>
                  <a:pt x="1356494" y="101263"/>
                  <a:pt x="1349158" y="134124"/>
                </a:cubicBezTo>
                <a:cubicBezTo>
                  <a:pt x="1339183" y="179895"/>
                  <a:pt x="1328620" y="225373"/>
                  <a:pt x="1316004" y="270558"/>
                </a:cubicBezTo>
                <a:cubicBezTo>
                  <a:pt x="1299866" y="326892"/>
                  <a:pt x="1266125" y="367969"/>
                  <a:pt x="1214192" y="394669"/>
                </a:cubicBezTo>
                <a:cubicBezTo>
                  <a:pt x="1195120" y="404351"/>
                  <a:pt x="1176342" y="414914"/>
                  <a:pt x="1156978" y="424303"/>
                </a:cubicBezTo>
                <a:cubicBezTo>
                  <a:pt x="1142894" y="431344"/>
                  <a:pt x="1133799" y="441614"/>
                  <a:pt x="1130864" y="457458"/>
                </a:cubicBezTo>
                <a:cubicBezTo>
                  <a:pt x="1127637" y="476822"/>
                  <a:pt x="1116194" y="490612"/>
                  <a:pt x="1100644" y="502349"/>
                </a:cubicBezTo>
                <a:cubicBezTo>
                  <a:pt x="1068076" y="527288"/>
                  <a:pt x="1032867" y="548707"/>
                  <a:pt x="1001472" y="575113"/>
                </a:cubicBezTo>
                <a:cubicBezTo>
                  <a:pt x="988563" y="585969"/>
                  <a:pt x="980054" y="598879"/>
                  <a:pt x="975653" y="615017"/>
                </a:cubicBezTo>
                <a:cubicBezTo>
                  <a:pt x="962449" y="661962"/>
                  <a:pt x="952767" y="709787"/>
                  <a:pt x="931935" y="754385"/>
                </a:cubicBezTo>
                <a:cubicBezTo>
                  <a:pt x="917852" y="784605"/>
                  <a:pt x="900247" y="812772"/>
                  <a:pt x="884110" y="841526"/>
                </a:cubicBezTo>
                <a:cubicBezTo>
                  <a:pt x="879415" y="850035"/>
                  <a:pt x="875014" y="858837"/>
                  <a:pt x="870613" y="867346"/>
                </a:cubicBezTo>
                <a:cubicBezTo>
                  <a:pt x="866799" y="874974"/>
                  <a:pt x="868560" y="880549"/>
                  <a:pt x="877362" y="879962"/>
                </a:cubicBezTo>
                <a:cubicBezTo>
                  <a:pt x="941031" y="876441"/>
                  <a:pt x="995604" y="910183"/>
                  <a:pt x="1054872" y="924560"/>
                </a:cubicBezTo>
                <a:cubicBezTo>
                  <a:pt x="1071010" y="928374"/>
                  <a:pt x="1087147" y="933656"/>
                  <a:pt x="1103871" y="928961"/>
                </a:cubicBezTo>
                <a:cubicBezTo>
                  <a:pt x="1144655" y="917812"/>
                  <a:pt x="1203042" y="965343"/>
                  <a:pt x="1207444" y="1017276"/>
                </a:cubicBezTo>
                <a:cubicBezTo>
                  <a:pt x="1214192" y="1095909"/>
                  <a:pt x="1249107" y="1165153"/>
                  <a:pt x="1281382" y="1234984"/>
                </a:cubicBezTo>
                <a:cubicBezTo>
                  <a:pt x="1291651" y="1256989"/>
                  <a:pt x="1315417" y="1266965"/>
                  <a:pt x="1329207" y="1286036"/>
                </a:cubicBezTo>
                <a:cubicBezTo>
                  <a:pt x="1333021" y="1291611"/>
                  <a:pt x="1338303" y="1296305"/>
                  <a:pt x="1342117" y="1301880"/>
                </a:cubicBezTo>
                <a:cubicBezTo>
                  <a:pt x="1349158" y="1313030"/>
                  <a:pt x="1347105" y="1319484"/>
                  <a:pt x="1335369" y="1325059"/>
                </a:cubicBezTo>
                <a:cubicBezTo>
                  <a:pt x="1331848" y="1326820"/>
                  <a:pt x="1327740" y="1327406"/>
                  <a:pt x="1324512" y="1329460"/>
                </a:cubicBezTo>
                <a:cubicBezTo>
                  <a:pt x="1320405" y="1331808"/>
                  <a:pt x="1311896" y="1330341"/>
                  <a:pt x="1313950" y="1338556"/>
                </a:cubicBezTo>
                <a:cubicBezTo>
                  <a:pt x="1315710" y="1345304"/>
                  <a:pt x="1321285" y="1349999"/>
                  <a:pt x="1328620" y="1351172"/>
                </a:cubicBezTo>
                <a:cubicBezTo>
                  <a:pt x="1334195" y="1352053"/>
                  <a:pt x="1339183" y="1351759"/>
                  <a:pt x="1339770" y="1343837"/>
                </a:cubicBezTo>
                <a:cubicBezTo>
                  <a:pt x="1340356" y="1335328"/>
                  <a:pt x="1348278" y="1335035"/>
                  <a:pt x="1354147" y="1334448"/>
                </a:cubicBezTo>
                <a:cubicBezTo>
                  <a:pt x="1378793" y="1331221"/>
                  <a:pt x="1396984" y="1317137"/>
                  <a:pt x="1413708" y="1299826"/>
                </a:cubicBezTo>
                <a:cubicBezTo>
                  <a:pt x="1427205" y="1285743"/>
                  <a:pt x="1424857" y="1268432"/>
                  <a:pt x="1424271" y="1251414"/>
                </a:cubicBezTo>
                <a:cubicBezTo>
                  <a:pt x="1423684" y="1229115"/>
                  <a:pt x="1436300" y="1219433"/>
                  <a:pt x="1457425" y="1225008"/>
                </a:cubicBezTo>
                <a:cubicBezTo>
                  <a:pt x="1465934" y="1227355"/>
                  <a:pt x="1470629" y="1233223"/>
                  <a:pt x="1473856" y="1240558"/>
                </a:cubicBezTo>
                <a:cubicBezTo>
                  <a:pt x="1480018" y="1254348"/>
                  <a:pt x="1482952" y="1269019"/>
                  <a:pt x="1479431" y="1283396"/>
                </a:cubicBezTo>
                <a:cubicBezTo>
                  <a:pt x="1469749" y="1323886"/>
                  <a:pt x="1459186" y="1364082"/>
                  <a:pt x="1428378" y="1394890"/>
                </a:cubicBezTo>
                <a:cubicBezTo>
                  <a:pt x="1412828" y="1410440"/>
                  <a:pt x="1407840" y="1431272"/>
                  <a:pt x="1401385" y="1450930"/>
                </a:cubicBezTo>
                <a:cubicBezTo>
                  <a:pt x="1396984" y="1464427"/>
                  <a:pt x="1392583" y="1477924"/>
                  <a:pt x="1385834" y="1490247"/>
                </a:cubicBezTo>
                <a:cubicBezTo>
                  <a:pt x="1378793" y="1503157"/>
                  <a:pt x="1368230" y="1507264"/>
                  <a:pt x="1353853" y="1504037"/>
                </a:cubicBezTo>
                <a:cubicBezTo>
                  <a:pt x="1318938" y="1495822"/>
                  <a:pt x="1294585" y="1467068"/>
                  <a:pt x="1289304" y="1432152"/>
                </a:cubicBezTo>
                <a:cubicBezTo>
                  <a:pt x="1285196" y="1404279"/>
                  <a:pt x="1267592" y="1382567"/>
                  <a:pt x="1247934" y="1363202"/>
                </a:cubicBezTo>
                <a:cubicBezTo>
                  <a:pt x="1241479" y="1356747"/>
                  <a:pt x="1233557" y="1360268"/>
                  <a:pt x="1225928" y="1362615"/>
                </a:cubicBezTo>
                <a:cubicBezTo>
                  <a:pt x="1206270" y="1368777"/>
                  <a:pt x="1200989" y="1365549"/>
                  <a:pt x="1196001" y="1345304"/>
                </a:cubicBezTo>
                <a:cubicBezTo>
                  <a:pt x="1192773" y="1332688"/>
                  <a:pt x="1189839" y="1319778"/>
                  <a:pt x="1187198" y="1306868"/>
                </a:cubicBezTo>
                <a:cubicBezTo>
                  <a:pt x="1181037" y="1275767"/>
                  <a:pt x="1169007" y="1247013"/>
                  <a:pt x="1148175" y="1222661"/>
                </a:cubicBezTo>
                <a:cubicBezTo>
                  <a:pt x="1123823" y="1194200"/>
                  <a:pt x="1108272" y="1161926"/>
                  <a:pt x="1099177" y="1125837"/>
                </a:cubicBezTo>
                <a:cubicBezTo>
                  <a:pt x="1091842" y="1096789"/>
                  <a:pt x="1086560" y="1093855"/>
                  <a:pt x="1057220" y="1094736"/>
                </a:cubicBezTo>
                <a:cubicBezTo>
                  <a:pt x="1048417" y="1095029"/>
                  <a:pt x="1039615" y="1094149"/>
                  <a:pt x="1031106" y="1091508"/>
                </a:cubicBezTo>
                <a:cubicBezTo>
                  <a:pt x="1022598" y="1088867"/>
                  <a:pt x="1014382" y="1086814"/>
                  <a:pt x="1005874" y="1092388"/>
                </a:cubicBezTo>
                <a:cubicBezTo>
                  <a:pt x="1001179" y="1095322"/>
                  <a:pt x="994724" y="1095616"/>
                  <a:pt x="991497" y="1090041"/>
                </a:cubicBezTo>
                <a:cubicBezTo>
                  <a:pt x="986215" y="1080945"/>
                  <a:pt x="978293" y="1081532"/>
                  <a:pt x="969785" y="1081826"/>
                </a:cubicBezTo>
                <a:cubicBezTo>
                  <a:pt x="916091" y="1084760"/>
                  <a:pt x="862398" y="1087694"/>
                  <a:pt x="808705" y="1090334"/>
                </a:cubicBezTo>
                <a:cubicBezTo>
                  <a:pt x="801369" y="1090628"/>
                  <a:pt x="797262" y="1094736"/>
                  <a:pt x="793154" y="1099430"/>
                </a:cubicBezTo>
                <a:cubicBezTo>
                  <a:pt x="742982" y="1156938"/>
                  <a:pt x="692516" y="1213858"/>
                  <a:pt x="642930" y="1271953"/>
                </a:cubicBezTo>
                <a:cubicBezTo>
                  <a:pt x="610656" y="1310096"/>
                  <a:pt x="572806" y="1340610"/>
                  <a:pt x="529676" y="1365843"/>
                </a:cubicBezTo>
                <a:cubicBezTo>
                  <a:pt x="429331" y="1424230"/>
                  <a:pt x="328399" y="1481738"/>
                  <a:pt x="226000" y="1536898"/>
                </a:cubicBezTo>
                <a:cubicBezTo>
                  <a:pt x="218078" y="1541300"/>
                  <a:pt x="210450" y="1547461"/>
                  <a:pt x="200767" y="1539833"/>
                </a:cubicBezTo>
                <a:cubicBezTo>
                  <a:pt x="197246" y="1537192"/>
                  <a:pt x="193139" y="1541006"/>
                  <a:pt x="190205" y="1543060"/>
                </a:cubicBezTo>
                <a:cubicBezTo>
                  <a:pt x="169666" y="1557730"/>
                  <a:pt x="149128" y="1572694"/>
                  <a:pt x="128589" y="1587658"/>
                </a:cubicBezTo>
                <a:cubicBezTo>
                  <a:pt x="126242" y="1589418"/>
                  <a:pt x="122428" y="1592939"/>
                  <a:pt x="122721" y="1593526"/>
                </a:cubicBezTo>
                <a:cubicBezTo>
                  <a:pt x="129176" y="1606142"/>
                  <a:pt x="120374" y="1615825"/>
                  <a:pt x="118027" y="1626974"/>
                </a:cubicBezTo>
                <a:cubicBezTo>
                  <a:pt x="114799" y="1642525"/>
                  <a:pt x="110398" y="1651033"/>
                  <a:pt x="93381" y="1653381"/>
                </a:cubicBezTo>
                <a:cubicBezTo>
                  <a:pt x="87513" y="1654261"/>
                  <a:pt x="86926" y="1658662"/>
                  <a:pt x="85165" y="1662476"/>
                </a:cubicBezTo>
                <a:cubicBezTo>
                  <a:pt x="73722" y="1688883"/>
                  <a:pt x="69028" y="1716463"/>
                  <a:pt x="72842" y="1745510"/>
                </a:cubicBezTo>
                <a:cubicBezTo>
                  <a:pt x="74016" y="1753432"/>
                  <a:pt x="76657" y="1763114"/>
                  <a:pt x="65507" y="1766635"/>
                </a:cubicBezTo>
                <a:cubicBezTo>
                  <a:pt x="55531" y="1769863"/>
                  <a:pt x="47316" y="1766049"/>
                  <a:pt x="40861" y="1757833"/>
                </a:cubicBezTo>
                <a:cubicBezTo>
                  <a:pt x="30005" y="1743750"/>
                  <a:pt x="21496" y="1728493"/>
                  <a:pt x="12401" y="1713529"/>
                </a:cubicBezTo>
                <a:cubicBezTo>
                  <a:pt x="-509" y="1692110"/>
                  <a:pt x="-4910" y="1670692"/>
                  <a:pt x="6826" y="1646926"/>
                </a:cubicBezTo>
                <a:cubicBezTo>
                  <a:pt x="17095" y="1626094"/>
                  <a:pt x="10934" y="1603795"/>
                  <a:pt x="9173" y="1581790"/>
                </a:cubicBezTo>
                <a:cubicBezTo>
                  <a:pt x="7999" y="1566826"/>
                  <a:pt x="5359" y="1551862"/>
                  <a:pt x="3892" y="1536605"/>
                </a:cubicBezTo>
                <a:cubicBezTo>
                  <a:pt x="2131" y="1519587"/>
                  <a:pt x="5359" y="1514893"/>
                  <a:pt x="22376" y="1511079"/>
                </a:cubicBezTo>
                <a:cubicBezTo>
                  <a:pt x="35873" y="1508145"/>
                  <a:pt x="49663" y="1507264"/>
                  <a:pt x="63160" y="1508438"/>
                </a:cubicBezTo>
                <a:cubicBezTo>
                  <a:pt x="95141" y="1511372"/>
                  <a:pt x="118907" y="1493474"/>
                  <a:pt x="142966" y="1477337"/>
                </a:cubicBezTo>
                <a:cubicBezTo>
                  <a:pt x="150888" y="1472056"/>
                  <a:pt x="147074" y="1464134"/>
                  <a:pt x="143260" y="1457679"/>
                </a:cubicBezTo>
                <a:cubicBezTo>
                  <a:pt x="137685" y="1447410"/>
                  <a:pt x="132110" y="1437140"/>
                  <a:pt x="132110" y="1424817"/>
                </a:cubicBezTo>
                <a:cubicBezTo>
                  <a:pt x="132110" y="1414255"/>
                  <a:pt x="135338" y="1406920"/>
                  <a:pt x="145900" y="1403692"/>
                </a:cubicBezTo>
                <a:cubicBezTo>
                  <a:pt x="164678" y="1397824"/>
                  <a:pt x="183163" y="1391956"/>
                  <a:pt x="203114" y="1394596"/>
                </a:cubicBezTo>
                <a:cubicBezTo>
                  <a:pt x="234509" y="1398411"/>
                  <a:pt x="262089" y="1391956"/>
                  <a:pt x="288202" y="1372298"/>
                </a:cubicBezTo>
                <a:cubicBezTo>
                  <a:pt x="336028" y="1336502"/>
                  <a:pt x="385907" y="1303934"/>
                  <a:pt x="428744" y="1262270"/>
                </a:cubicBezTo>
                <a:cubicBezTo>
                  <a:pt x="434319" y="1256989"/>
                  <a:pt x="442827" y="1252588"/>
                  <a:pt x="436079" y="1242025"/>
                </a:cubicBezTo>
                <a:cubicBezTo>
                  <a:pt x="433732" y="1238505"/>
                  <a:pt x="438133" y="1234690"/>
                  <a:pt x="440187" y="1231756"/>
                </a:cubicBezTo>
                <a:cubicBezTo>
                  <a:pt x="462485" y="1199188"/>
                  <a:pt x="486545" y="1167500"/>
                  <a:pt x="513245" y="1138160"/>
                </a:cubicBezTo>
                <a:cubicBezTo>
                  <a:pt x="525861" y="1124076"/>
                  <a:pt x="541705" y="1114100"/>
                  <a:pt x="559603" y="1108526"/>
                </a:cubicBezTo>
                <a:cubicBezTo>
                  <a:pt x="581902" y="1101484"/>
                  <a:pt x="595692" y="1085640"/>
                  <a:pt x="595692" y="1063634"/>
                </a:cubicBezTo>
                <a:cubicBezTo>
                  <a:pt x="595398" y="1004073"/>
                  <a:pt x="611829" y="948326"/>
                  <a:pt x="627967" y="892285"/>
                </a:cubicBezTo>
                <a:cubicBezTo>
                  <a:pt x="629727" y="886711"/>
                  <a:pt x="628260" y="884070"/>
                  <a:pt x="622979" y="882896"/>
                </a:cubicBezTo>
                <a:cubicBezTo>
                  <a:pt x="612709" y="880256"/>
                  <a:pt x="614176" y="874094"/>
                  <a:pt x="619164" y="867933"/>
                </a:cubicBezTo>
                <a:cubicBezTo>
                  <a:pt x="625033" y="860304"/>
                  <a:pt x="631194" y="852382"/>
                  <a:pt x="637649" y="845047"/>
                </a:cubicBezTo>
                <a:cubicBezTo>
                  <a:pt x="680486" y="797222"/>
                  <a:pt x="701025" y="741768"/>
                  <a:pt x="696330" y="677219"/>
                </a:cubicBezTo>
                <a:cubicBezTo>
                  <a:pt x="693983" y="644651"/>
                  <a:pt x="693103" y="612083"/>
                  <a:pt x="685474" y="579808"/>
                </a:cubicBezTo>
                <a:cubicBezTo>
                  <a:pt x="680780" y="559269"/>
                  <a:pt x="669337" y="545773"/>
                  <a:pt x="649972" y="538731"/>
                </a:cubicBezTo>
                <a:cubicBezTo>
                  <a:pt x="635302" y="533450"/>
                  <a:pt x="620338" y="528755"/>
                  <a:pt x="605668" y="523767"/>
                </a:cubicBezTo>
                <a:cubicBezTo>
                  <a:pt x="589530" y="518193"/>
                  <a:pt x="586890" y="512031"/>
                  <a:pt x="593051" y="495894"/>
                </a:cubicBezTo>
                <a:cubicBezTo>
                  <a:pt x="593638" y="494133"/>
                  <a:pt x="594518" y="492373"/>
                  <a:pt x="595398" y="490612"/>
                </a:cubicBezTo>
                <a:cubicBezTo>
                  <a:pt x="606841" y="466553"/>
                  <a:pt x="606254" y="466847"/>
                  <a:pt x="582195" y="456284"/>
                </a:cubicBezTo>
                <a:cubicBezTo>
                  <a:pt x="555789" y="444841"/>
                  <a:pt x="527915" y="445721"/>
                  <a:pt x="500335" y="443374"/>
                </a:cubicBezTo>
                <a:cubicBezTo>
                  <a:pt x="448402" y="438973"/>
                  <a:pt x="399990" y="419315"/>
                  <a:pt x="350111" y="405818"/>
                </a:cubicBezTo>
                <a:cubicBezTo>
                  <a:pt x="280280" y="386747"/>
                  <a:pt x="228641" y="343323"/>
                  <a:pt x="188738" y="284348"/>
                </a:cubicBezTo>
                <a:cubicBezTo>
                  <a:pt x="187858" y="283174"/>
                  <a:pt x="186977" y="282001"/>
                  <a:pt x="186390" y="280534"/>
                </a:cubicBezTo>
                <a:cubicBezTo>
                  <a:pt x="184043" y="275546"/>
                  <a:pt x="177588" y="270851"/>
                  <a:pt x="181696" y="264983"/>
                </a:cubicBezTo>
                <a:cubicBezTo>
                  <a:pt x="186684" y="259115"/>
                  <a:pt x="192552" y="266157"/>
                  <a:pt x="199887" y="264103"/>
                </a:cubicBezTo>
                <a:close/>
              </a:path>
            </a:pathLst>
          </a:custGeom>
          <a:solidFill>
            <a:srgbClr val="FA7D12"/>
          </a:solidFill>
          <a:ln w="293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AAECAF9-9ECA-43F9-A8F7-1FAEA64CE550}"/>
              </a:ext>
            </a:extLst>
          </p:cNvPr>
          <p:cNvGrpSpPr/>
          <p:nvPr/>
        </p:nvGrpSpPr>
        <p:grpSpPr>
          <a:xfrm>
            <a:off x="4467170" y="3865244"/>
            <a:ext cx="335468" cy="799486"/>
            <a:chOff x="4467170" y="3865244"/>
            <a:chExt cx="335468" cy="799486"/>
          </a:xfrm>
          <a:solidFill>
            <a:srgbClr val="ED2826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42052A6-F848-45FC-8F22-8D7614236A21}"/>
                </a:ext>
              </a:extLst>
            </p:cNvPr>
            <p:cNvSpPr/>
            <p:nvPr/>
          </p:nvSpPr>
          <p:spPr>
            <a:xfrm>
              <a:off x="4555505" y="3865244"/>
              <a:ext cx="112086" cy="77294"/>
            </a:xfrm>
            <a:custGeom>
              <a:avLst/>
              <a:gdLst>
                <a:gd name="connsiteX0" fmla="*/ 31966 w 51790"/>
                <a:gd name="connsiteY0" fmla="*/ 84 h 35714"/>
                <a:gd name="connsiteX1" fmla="*/ 51331 w 51790"/>
                <a:gd name="connsiteY1" fmla="*/ 12113 h 35714"/>
                <a:gd name="connsiteX2" fmla="*/ 39301 w 51790"/>
                <a:gd name="connsiteY2" fmla="*/ 29131 h 35714"/>
                <a:gd name="connsiteX3" fmla="*/ 31379 w 51790"/>
                <a:gd name="connsiteY3" fmla="*/ 32652 h 35714"/>
                <a:gd name="connsiteX4" fmla="*/ 572 w 51790"/>
                <a:gd name="connsiteY4" fmla="*/ 16514 h 35714"/>
                <a:gd name="connsiteX5" fmla="*/ 7027 w 51790"/>
                <a:gd name="connsiteY5" fmla="*/ 4191 h 35714"/>
                <a:gd name="connsiteX6" fmla="*/ 31966 w 51790"/>
                <a:gd name="connsiteY6" fmla="*/ 84 h 3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90" h="35714">
                  <a:moveTo>
                    <a:pt x="31966" y="84"/>
                  </a:moveTo>
                  <a:cubicBezTo>
                    <a:pt x="41942" y="-503"/>
                    <a:pt x="48984" y="1844"/>
                    <a:pt x="51331" y="12113"/>
                  </a:cubicBezTo>
                  <a:cubicBezTo>
                    <a:pt x="53678" y="22382"/>
                    <a:pt x="46637" y="25903"/>
                    <a:pt x="39301" y="29131"/>
                  </a:cubicBezTo>
                  <a:cubicBezTo>
                    <a:pt x="36661" y="30304"/>
                    <a:pt x="34020" y="31478"/>
                    <a:pt x="31379" y="32652"/>
                  </a:cubicBezTo>
                  <a:cubicBezTo>
                    <a:pt x="14362" y="39693"/>
                    <a:pt x="5853" y="34705"/>
                    <a:pt x="572" y="16514"/>
                  </a:cubicBezTo>
                  <a:cubicBezTo>
                    <a:pt x="-1189" y="9766"/>
                    <a:pt x="1159" y="6539"/>
                    <a:pt x="7027" y="4191"/>
                  </a:cubicBezTo>
                  <a:cubicBezTo>
                    <a:pt x="15242" y="670"/>
                    <a:pt x="24044" y="1257"/>
                    <a:pt x="31966" y="84"/>
                  </a:cubicBezTo>
                  <a:close/>
                </a:path>
              </a:pathLst>
            </a:custGeom>
            <a:grpFill/>
            <a:ln w="29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D282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036F62A-D488-4772-BEAE-A252BAD78D2F}"/>
                </a:ext>
              </a:extLst>
            </p:cNvPr>
            <p:cNvSpPr/>
            <p:nvPr/>
          </p:nvSpPr>
          <p:spPr>
            <a:xfrm>
              <a:off x="4716765" y="4567735"/>
              <a:ext cx="85873" cy="96995"/>
            </a:xfrm>
            <a:custGeom>
              <a:avLst/>
              <a:gdLst>
                <a:gd name="connsiteX0" fmla="*/ 0 w 39678"/>
                <a:gd name="connsiteY0" fmla="*/ 0 h 44817"/>
                <a:gd name="connsiteX1" fmla="*/ 25820 w 39678"/>
                <a:gd name="connsiteY1" fmla="*/ 13790 h 44817"/>
                <a:gd name="connsiteX2" fmla="*/ 37263 w 39678"/>
                <a:gd name="connsiteY2" fmla="*/ 26700 h 44817"/>
                <a:gd name="connsiteX3" fmla="*/ 36676 w 39678"/>
                <a:gd name="connsiteY3" fmla="*/ 43131 h 44817"/>
                <a:gd name="connsiteX4" fmla="*/ 21712 w 39678"/>
                <a:gd name="connsiteY4" fmla="*/ 41077 h 44817"/>
                <a:gd name="connsiteX5" fmla="*/ 0 w 39678"/>
                <a:gd name="connsiteY5" fmla="*/ 0 h 44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678" h="44817">
                  <a:moveTo>
                    <a:pt x="0" y="0"/>
                  </a:moveTo>
                  <a:cubicBezTo>
                    <a:pt x="10563" y="5575"/>
                    <a:pt x="18191" y="9682"/>
                    <a:pt x="25820" y="13790"/>
                  </a:cubicBezTo>
                  <a:cubicBezTo>
                    <a:pt x="31101" y="16724"/>
                    <a:pt x="35209" y="20832"/>
                    <a:pt x="37263" y="26700"/>
                  </a:cubicBezTo>
                  <a:cubicBezTo>
                    <a:pt x="39023" y="32275"/>
                    <a:pt x="41957" y="38730"/>
                    <a:pt x="36676" y="43131"/>
                  </a:cubicBezTo>
                  <a:cubicBezTo>
                    <a:pt x="32275" y="46945"/>
                    <a:pt x="26700" y="43424"/>
                    <a:pt x="21712" y="41077"/>
                  </a:cubicBezTo>
                  <a:cubicBezTo>
                    <a:pt x="5868" y="33155"/>
                    <a:pt x="4108" y="17898"/>
                    <a:pt x="0" y="0"/>
                  </a:cubicBezTo>
                  <a:close/>
                </a:path>
              </a:pathLst>
            </a:custGeom>
            <a:grpFill/>
            <a:ln w="29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D282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046D346-F60C-4BD5-BCBF-8C217E05F700}"/>
                </a:ext>
              </a:extLst>
            </p:cNvPr>
            <p:cNvSpPr/>
            <p:nvPr/>
          </p:nvSpPr>
          <p:spPr>
            <a:xfrm>
              <a:off x="4509753" y="4520990"/>
              <a:ext cx="74478" cy="60153"/>
            </a:xfrm>
            <a:custGeom>
              <a:avLst/>
              <a:gdLst>
                <a:gd name="connsiteX0" fmla="*/ 23472 w 34413"/>
                <a:gd name="connsiteY0" fmla="*/ 180 h 27794"/>
                <a:gd name="connsiteX1" fmla="*/ 34329 w 34413"/>
                <a:gd name="connsiteY1" fmla="*/ 9862 h 27794"/>
                <a:gd name="connsiteX2" fmla="*/ 16137 w 34413"/>
                <a:gd name="connsiteY2" fmla="*/ 27760 h 27794"/>
                <a:gd name="connsiteX3" fmla="*/ 0 w 34413"/>
                <a:gd name="connsiteY3" fmla="*/ 15144 h 27794"/>
                <a:gd name="connsiteX4" fmla="*/ 23472 w 34413"/>
                <a:gd name="connsiteY4" fmla="*/ 180 h 2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13" h="27794">
                  <a:moveTo>
                    <a:pt x="23472" y="180"/>
                  </a:moveTo>
                  <a:cubicBezTo>
                    <a:pt x="29047" y="-407"/>
                    <a:pt x="35209" y="-113"/>
                    <a:pt x="34329" y="9862"/>
                  </a:cubicBezTo>
                  <a:cubicBezTo>
                    <a:pt x="33448" y="21305"/>
                    <a:pt x="29047" y="28347"/>
                    <a:pt x="16137" y="27760"/>
                  </a:cubicBezTo>
                  <a:cubicBezTo>
                    <a:pt x="7335" y="27467"/>
                    <a:pt x="0" y="25413"/>
                    <a:pt x="0" y="15144"/>
                  </a:cubicBezTo>
                  <a:cubicBezTo>
                    <a:pt x="293" y="473"/>
                    <a:pt x="11736" y="767"/>
                    <a:pt x="23472" y="180"/>
                  </a:cubicBezTo>
                  <a:close/>
                </a:path>
              </a:pathLst>
            </a:custGeom>
            <a:grpFill/>
            <a:ln w="29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D282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89EBD1A-B009-4F1F-858D-8EC21ED6A419}"/>
                </a:ext>
              </a:extLst>
            </p:cNvPr>
            <p:cNvSpPr/>
            <p:nvPr/>
          </p:nvSpPr>
          <p:spPr>
            <a:xfrm>
              <a:off x="4467170" y="4230549"/>
              <a:ext cx="61720" cy="78746"/>
            </a:xfrm>
            <a:custGeom>
              <a:avLst/>
              <a:gdLst>
                <a:gd name="connsiteX0" fmla="*/ 10287 w 28518"/>
                <a:gd name="connsiteY0" fmla="*/ 0 h 36385"/>
                <a:gd name="connsiteX1" fmla="*/ 28478 w 28518"/>
                <a:gd name="connsiteY1" fmla="*/ 24059 h 36385"/>
                <a:gd name="connsiteX2" fmla="*/ 18209 w 28518"/>
                <a:gd name="connsiteY2" fmla="*/ 36382 h 36385"/>
                <a:gd name="connsiteX3" fmla="*/ 18 w 28518"/>
                <a:gd name="connsiteY3" fmla="*/ 8215 h 36385"/>
                <a:gd name="connsiteX4" fmla="*/ 10287 w 28518"/>
                <a:gd name="connsiteY4" fmla="*/ 0 h 36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18" h="36385">
                  <a:moveTo>
                    <a:pt x="10287" y="0"/>
                  </a:moveTo>
                  <a:cubicBezTo>
                    <a:pt x="15568" y="293"/>
                    <a:pt x="29358" y="18191"/>
                    <a:pt x="28478" y="24059"/>
                  </a:cubicBezTo>
                  <a:cubicBezTo>
                    <a:pt x="27598" y="29927"/>
                    <a:pt x="25544" y="35796"/>
                    <a:pt x="18209" y="36382"/>
                  </a:cubicBezTo>
                  <a:cubicBezTo>
                    <a:pt x="13514" y="36676"/>
                    <a:pt x="-569" y="14377"/>
                    <a:pt x="18" y="8215"/>
                  </a:cubicBezTo>
                  <a:cubicBezTo>
                    <a:pt x="898" y="1467"/>
                    <a:pt x="5886" y="880"/>
                    <a:pt x="10287" y="0"/>
                  </a:cubicBezTo>
                  <a:close/>
                </a:path>
              </a:pathLst>
            </a:custGeom>
            <a:grpFill/>
            <a:ln w="29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D282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9BFE60A4-B12B-4D1C-8E68-F1E0468A4437}"/>
              </a:ext>
            </a:extLst>
          </p:cNvPr>
          <p:cNvSpPr txBox="1"/>
          <p:nvPr/>
        </p:nvSpPr>
        <p:spPr>
          <a:xfrm>
            <a:off x="222826" y="2357617"/>
            <a:ext cx="3960466" cy="7534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22263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Řízená odborná diskuze  </a:t>
            </a:r>
            <a:endParaRPr kumimoji="0" lang="en-US" altLang="ko-KR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2930824-24DE-4419-B36F-66BD3B8CFB48}"/>
              </a:ext>
            </a:extLst>
          </p:cNvPr>
          <p:cNvSpPr txBox="1"/>
          <p:nvPr/>
        </p:nvSpPr>
        <p:spPr>
          <a:xfrm>
            <a:off x="7200349" y="1957847"/>
            <a:ext cx="4922981" cy="12116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oblast po oblasti</a:t>
            </a:r>
          </a:p>
          <a:p>
            <a:pPr marL="285750" marR="0" lvl="0" indent="-2857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ktualizace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návrhů + analytická činnost 2024+  </a:t>
            </a:r>
          </a:p>
          <a:p>
            <a:pPr marL="285750" marR="0" lvl="0" indent="-2857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první veřejná a politická diskuse před 2025</a:t>
            </a:r>
          </a:p>
          <a:p>
            <a:pPr marL="285750" marR="0" lvl="0" indent="-2857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další kroky dle odezvy     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pic>
        <p:nvPicPr>
          <p:cNvPr id="51" name="Obrázek 50" descr="Obsah obrázku text, podepsat, indikátor&#10;&#10;Popis byl vytvořen automaticky">
            <a:extLst>
              <a:ext uri="{FF2B5EF4-FFF2-40B4-BE49-F238E27FC236}">
                <a16:creationId xmlns:a16="http://schemas.microsoft.com/office/drawing/2014/main" id="{5DC74A79-A475-4635-8D06-54450B1E6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45" y="133394"/>
            <a:ext cx="1352551" cy="1003660"/>
          </a:xfrm>
          <a:prstGeom prst="rect">
            <a:avLst/>
          </a:prstGeom>
        </p:spPr>
      </p:pic>
      <p:sp>
        <p:nvSpPr>
          <p:cNvPr id="16" name="TextBox 7">
            <a:extLst>
              <a:ext uri="{FF2B5EF4-FFF2-40B4-BE49-F238E27FC236}">
                <a16:creationId xmlns:a16="http://schemas.microsoft.com/office/drawing/2014/main" id="{F0E3F7BF-3D38-4E49-BAD8-1840F251ABB6}"/>
              </a:ext>
            </a:extLst>
          </p:cNvPr>
          <p:cNvSpPr txBox="1"/>
          <p:nvPr/>
        </p:nvSpPr>
        <p:spPr>
          <a:xfrm>
            <a:off x="432065" y="246711"/>
            <a:ext cx="807020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Detaily řešení vychází z odpovědí na základní otázky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 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pic>
        <p:nvPicPr>
          <p:cNvPr id="3" name="Obrázek 2" descr="Obsah obrázku logo&#10;&#10;Popis byl vytvořen automaticky">
            <a:extLst>
              <a:ext uri="{FF2B5EF4-FFF2-40B4-BE49-F238E27FC236}">
                <a16:creationId xmlns:a16="http://schemas.microsoft.com/office/drawing/2014/main" id="{864A5191-D81C-BA68-47DB-7C71A314A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707" y="128387"/>
            <a:ext cx="2504809" cy="980243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00E44269-FDF8-EFAF-20C5-5A3AEDBA7264}"/>
              </a:ext>
            </a:extLst>
          </p:cNvPr>
          <p:cNvSpPr txBox="1"/>
          <p:nvPr/>
        </p:nvSpPr>
        <p:spPr>
          <a:xfrm>
            <a:off x="329794" y="5130088"/>
            <a:ext cx="11449055" cy="116634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ko-KR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Další seminář ke Konceptu změn iniciativy Zdravotnictví 2030+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2CCB4ACD-43CB-F24E-70A9-733015D9C0B4}"/>
              </a:ext>
            </a:extLst>
          </p:cNvPr>
          <p:cNvSpPr txBox="1"/>
          <p:nvPr/>
        </p:nvSpPr>
        <p:spPr>
          <a:xfrm>
            <a:off x="329794" y="6053104"/>
            <a:ext cx="11449054" cy="740972"/>
          </a:xfrm>
          <a:prstGeom prst="rect">
            <a:avLst/>
          </a:prstGeom>
          <a:solidFill>
            <a:srgbClr val="ED2826"/>
          </a:solidFill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Pokračování diskuse na téma </a:t>
            </a:r>
            <a:r>
              <a:rPr kumimoji="0" lang="cs-CZ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Definice nároku na věcné dávky a prostoru pro přímé platby </a:t>
            </a:r>
          </a:p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14. 6. 2023 (NHÚ) 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74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A689030-7A30-454E-88BE-A0D6E5C12432}"/>
              </a:ext>
            </a:extLst>
          </p:cNvPr>
          <p:cNvSpPr txBox="1">
            <a:spLocks/>
          </p:cNvSpPr>
          <p:nvPr/>
        </p:nvSpPr>
        <p:spPr>
          <a:xfrm>
            <a:off x="72618" y="-216625"/>
            <a:ext cx="8907259" cy="159144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cs-CZ" sz="4000" dirty="0">
                <a:solidFill>
                  <a:srgbClr val="0070C0"/>
                </a:solidFill>
              </a:rPr>
              <a:t>Iniciativa Zdravotnictví 2030+</a:t>
            </a:r>
            <a:endParaRPr lang="en-US" sz="4000" dirty="0">
              <a:solidFill>
                <a:srgbClr val="0070C0"/>
              </a:solidFill>
            </a:endParaRPr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7FA8B6DC-F0AF-6A04-0FD1-7B4D9064D8A9}"/>
              </a:ext>
            </a:extLst>
          </p:cNvPr>
          <p:cNvCxnSpPr/>
          <p:nvPr/>
        </p:nvCxnSpPr>
        <p:spPr>
          <a:xfrm>
            <a:off x="0" y="1088371"/>
            <a:ext cx="10224459" cy="0"/>
          </a:xfrm>
          <a:prstGeom prst="line">
            <a:avLst/>
          </a:prstGeom>
          <a:ln w="19050">
            <a:solidFill>
              <a:srgbClr val="1316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>
            <a:extLst>
              <a:ext uri="{FF2B5EF4-FFF2-40B4-BE49-F238E27FC236}">
                <a16:creationId xmlns:a16="http://schemas.microsoft.com/office/drawing/2014/main" id="{E698CE39-C766-AA2F-4D16-F5695C99D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285" y="99346"/>
            <a:ext cx="984732" cy="77161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D876ACB-3CDA-6785-B387-B481FCCD6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5838" y="215448"/>
            <a:ext cx="844791" cy="595072"/>
          </a:xfrm>
          <a:prstGeom prst="rect">
            <a:avLst/>
          </a:prstGeom>
        </p:spPr>
      </p:pic>
      <p:pic>
        <p:nvPicPr>
          <p:cNvPr id="4" name="Obrázek 3" descr="Obsah obrázku logo&#10;&#10;Popis byl vytvořen automaticky">
            <a:extLst>
              <a:ext uri="{FF2B5EF4-FFF2-40B4-BE49-F238E27FC236}">
                <a16:creationId xmlns:a16="http://schemas.microsoft.com/office/drawing/2014/main" id="{DC578686-20A3-21CE-E871-BDF5B4FEC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702" y="195414"/>
            <a:ext cx="2504809" cy="980243"/>
          </a:xfrm>
          <a:prstGeom prst="rect">
            <a:avLst/>
          </a:prstGeom>
        </p:spPr>
      </p:pic>
      <p:graphicFrame>
        <p:nvGraphicFramePr>
          <p:cNvPr id="17" name="TextBox 6">
            <a:extLst>
              <a:ext uri="{FF2B5EF4-FFF2-40B4-BE49-F238E27FC236}">
                <a16:creationId xmlns:a16="http://schemas.microsoft.com/office/drawing/2014/main" id="{D03E5628-685C-FD6D-CCB9-C6CB475B76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5060687"/>
              </p:ext>
            </p:extLst>
          </p:nvPr>
        </p:nvGraphicFramePr>
        <p:xfrm>
          <a:off x="826658" y="2529715"/>
          <a:ext cx="9890448" cy="378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TextBox 6">
            <a:extLst>
              <a:ext uri="{FF2B5EF4-FFF2-40B4-BE49-F238E27FC236}">
                <a16:creationId xmlns:a16="http://schemas.microsoft.com/office/drawing/2014/main" id="{8CD3E143-3B9E-3BE3-12AD-981712BF0B0A}"/>
              </a:ext>
            </a:extLst>
          </p:cNvPr>
          <p:cNvSpPr txBox="1"/>
          <p:nvPr/>
        </p:nvSpPr>
        <p:spPr>
          <a:xfrm>
            <a:off x="461963" y="6166568"/>
            <a:ext cx="12445199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lvl="0"/>
            <a:r>
              <a:rPr lang="pl-PL" sz="2400" b="1" i="0" baseline="0" dirty="0">
                <a:solidFill>
                  <a:srgbClr val="C00000"/>
                </a:solidFill>
              </a:rPr>
              <a:t>Řešení udržitelného zdravotnictví pro období (nejen) demografické krize 2030 – 60</a:t>
            </a:r>
          </a:p>
          <a:p>
            <a:pPr lvl="0"/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06D8844-95C0-3DA2-3D6E-DD10E0CE54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5657"/>
            <a:ext cx="12192000" cy="85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63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57DD274-6419-4E37-BFF2-9D9446896092}"/>
              </a:ext>
            </a:extLst>
          </p:cNvPr>
          <p:cNvSpPr txBox="1"/>
          <p:nvPr/>
        </p:nvSpPr>
        <p:spPr>
          <a:xfrm>
            <a:off x="6682576" y="3136612"/>
            <a:ext cx="7964489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chnika-Book"/>
                <a:ea typeface="+mn-ea"/>
                <a:cs typeface="+mn-cs"/>
                <a:hlinkClick r:id="rId2"/>
              </a:rPr>
              <a:t>https://koncepce.kancelarzp.cz/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chnika-Book"/>
                <a:ea typeface="+mn-ea"/>
                <a:cs typeface="+mn-cs"/>
              </a:rPr>
              <a:t> 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A689030-7A30-454E-88BE-A0D6E5C12432}"/>
              </a:ext>
            </a:extLst>
          </p:cNvPr>
          <p:cNvSpPr txBox="1">
            <a:spLocks/>
          </p:cNvSpPr>
          <p:nvPr/>
        </p:nvSpPr>
        <p:spPr>
          <a:xfrm>
            <a:off x="72618" y="-216625"/>
            <a:ext cx="8907259" cy="159144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cs-CZ" sz="4000" dirty="0">
                <a:solidFill>
                  <a:schemeClr val="accent1"/>
                </a:solidFill>
              </a:rPr>
              <a:t>Projektový portál  </a:t>
            </a:r>
            <a:endParaRPr lang="en-US" sz="4000" dirty="0">
              <a:solidFill>
                <a:schemeClr val="accent1"/>
              </a:solidFill>
            </a:endParaRPr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7FA8B6DC-F0AF-6A04-0FD1-7B4D9064D8A9}"/>
              </a:ext>
            </a:extLst>
          </p:cNvPr>
          <p:cNvCxnSpPr/>
          <p:nvPr/>
        </p:nvCxnSpPr>
        <p:spPr>
          <a:xfrm>
            <a:off x="0" y="1088371"/>
            <a:ext cx="10224459" cy="0"/>
          </a:xfrm>
          <a:prstGeom prst="line">
            <a:avLst/>
          </a:prstGeom>
          <a:ln w="19050">
            <a:solidFill>
              <a:srgbClr val="1316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>
            <a:extLst>
              <a:ext uri="{FF2B5EF4-FFF2-40B4-BE49-F238E27FC236}">
                <a16:creationId xmlns:a16="http://schemas.microsoft.com/office/drawing/2014/main" id="{E698CE39-C766-AA2F-4D16-F5695C99D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285" y="99346"/>
            <a:ext cx="984732" cy="771618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E8A8375E-D806-35C8-EAE2-0E4326267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74821"/>
            <a:ext cx="6611878" cy="494200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D876ACB-3CDA-6785-B387-B481FCCD6F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5838" y="215448"/>
            <a:ext cx="844791" cy="595072"/>
          </a:xfrm>
          <a:prstGeom prst="rect">
            <a:avLst/>
          </a:prstGeom>
        </p:spPr>
      </p:pic>
      <p:pic>
        <p:nvPicPr>
          <p:cNvPr id="4" name="Obrázek 3" descr="Obsah obrázku logo&#10;&#10;Popis byl vytvořen automaticky">
            <a:extLst>
              <a:ext uri="{FF2B5EF4-FFF2-40B4-BE49-F238E27FC236}">
                <a16:creationId xmlns:a16="http://schemas.microsoft.com/office/drawing/2014/main" id="{DC578686-20A3-21CE-E871-BDF5B4FECC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702" y="195414"/>
            <a:ext cx="2504809" cy="980243"/>
          </a:xfrm>
          <a:prstGeom prst="rect">
            <a:avLst/>
          </a:prstGeom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9CEA1B79-B722-08C8-E2E0-44F4210CA1EB}"/>
              </a:ext>
            </a:extLst>
          </p:cNvPr>
          <p:cNvSpPr txBox="1"/>
          <p:nvPr/>
        </p:nvSpPr>
        <p:spPr>
          <a:xfrm>
            <a:off x="6709990" y="4797273"/>
            <a:ext cx="5509424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lvl="0"/>
            <a:endParaRPr lang="pl-PL" sz="2400" dirty="0">
              <a:solidFill>
                <a:schemeClr val="bg2">
                  <a:lumMod val="25000"/>
                </a:schemeClr>
              </a:solidFill>
            </a:endParaRPr>
          </a:p>
          <a:p>
            <a:pPr lvl="0"/>
            <a:r>
              <a:rPr lang="pl-PL" sz="2400" i="1" baseline="0" dirty="0">
                <a:solidFill>
                  <a:schemeClr val="accent1"/>
                </a:solidFill>
              </a:rPr>
              <a:t>Možnost přihlášení ke spolupráci...  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5ABAFE1F-5C36-9503-A816-7938DE0020D0}"/>
              </a:ext>
            </a:extLst>
          </p:cNvPr>
          <p:cNvSpPr txBox="1"/>
          <p:nvPr/>
        </p:nvSpPr>
        <p:spPr>
          <a:xfrm>
            <a:off x="6611878" y="1245771"/>
            <a:ext cx="5509424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lvl="0"/>
            <a:endParaRPr lang="pl-PL" sz="2400" dirty="0">
              <a:solidFill>
                <a:schemeClr val="bg2">
                  <a:lumMod val="25000"/>
                </a:schemeClr>
              </a:solidFill>
            </a:endParaRPr>
          </a:p>
          <a:p>
            <a:pPr lvl="0"/>
            <a:r>
              <a:rPr lang="pl-PL" sz="2400" b="1" i="0" baseline="0" dirty="0">
                <a:solidFill>
                  <a:schemeClr val="accent1"/>
                </a:solidFill>
              </a:rPr>
              <a:t>Probíhá 2. fáze - odborné diskuse ..</a:t>
            </a:r>
          </a:p>
        </p:txBody>
      </p:sp>
    </p:spTree>
    <p:extLst>
      <p:ext uri="{BB962C8B-B14F-4D97-AF65-F5344CB8AC3E}">
        <p14:creationId xmlns:p14="http://schemas.microsoft.com/office/powerpoint/2010/main" val="3255808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DE880A12-7DEE-3511-A608-3DAE5512EA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2246" y="287254"/>
            <a:ext cx="10224459" cy="724247"/>
          </a:xfrm>
        </p:spPr>
        <p:txBody>
          <a:bodyPr>
            <a:noAutofit/>
          </a:bodyPr>
          <a:lstStyle/>
          <a:p>
            <a:pPr algn="l"/>
            <a:r>
              <a:rPr lang="cs-CZ" sz="3600" dirty="0">
                <a:solidFill>
                  <a:schemeClr val="accent1"/>
                </a:solidFill>
              </a:rPr>
              <a:t>Východiska Konceptu udržitelného zdravotnictví </a:t>
            </a:r>
            <a:endParaRPr lang="en-US" sz="3600" dirty="0">
              <a:solidFill>
                <a:schemeClr val="accent1"/>
              </a:solidFill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08D589B-2C45-FC90-C1CC-E9D5AF88C920}"/>
              </a:ext>
            </a:extLst>
          </p:cNvPr>
          <p:cNvCxnSpPr/>
          <p:nvPr/>
        </p:nvCxnSpPr>
        <p:spPr>
          <a:xfrm>
            <a:off x="0" y="1088371"/>
            <a:ext cx="10224459" cy="0"/>
          </a:xfrm>
          <a:prstGeom prst="line">
            <a:avLst/>
          </a:prstGeom>
          <a:ln w="19050">
            <a:solidFill>
              <a:srgbClr val="1316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ázek 14">
            <a:extLst>
              <a:ext uri="{FF2B5EF4-FFF2-40B4-BE49-F238E27FC236}">
                <a16:creationId xmlns:a16="http://schemas.microsoft.com/office/drawing/2014/main" id="{DBB4ABD6-0A8F-420E-764C-B19DE450A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5838" y="215448"/>
            <a:ext cx="844791" cy="595072"/>
          </a:xfrm>
          <a:prstGeom prst="rect">
            <a:avLst/>
          </a:prstGeom>
        </p:spPr>
      </p:pic>
      <p:pic>
        <p:nvPicPr>
          <p:cNvPr id="2" name="Obrázek 1" descr="Obsah obrázku logo&#10;&#10;Popis byl vytvořen automaticky">
            <a:extLst>
              <a:ext uri="{FF2B5EF4-FFF2-40B4-BE49-F238E27FC236}">
                <a16:creationId xmlns:a16="http://schemas.microsoft.com/office/drawing/2014/main" id="{BEDCC763-3F6A-718D-D9F6-83E8D5D995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702" y="195414"/>
            <a:ext cx="2504809" cy="98024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CF9D0DB-3D93-F9EA-F6A4-1ECD826BD7F2}"/>
              </a:ext>
            </a:extLst>
          </p:cNvPr>
          <p:cNvSpPr txBox="1"/>
          <p:nvPr/>
        </p:nvSpPr>
        <p:spPr>
          <a:xfrm>
            <a:off x="570655" y="1425765"/>
            <a:ext cx="9859901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Plošné zvyšování výdajů k rozvoji dostupnosti a kvality nevede...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961B153-1C35-02E1-C49C-9EFFB5A72A8D}"/>
              </a:ext>
            </a:extLst>
          </p:cNvPr>
          <p:cNvSpPr txBox="1"/>
          <p:nvPr/>
        </p:nvSpPr>
        <p:spPr>
          <a:xfrm>
            <a:off x="4492819" y="4013282"/>
            <a:ext cx="76991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Odhad: min.40% během 20 let jen s ohledem na demografii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26DBF48-0FBC-8ADC-145F-E888564DC04D}"/>
              </a:ext>
            </a:extLst>
          </p:cNvPr>
          <p:cNvSpPr txBox="1"/>
          <p:nvPr/>
        </p:nvSpPr>
        <p:spPr>
          <a:xfrm>
            <a:off x="3017778" y="2188609"/>
            <a:ext cx="889001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Demografie a další výzvy=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Nutné zásadní zvýšení výkonu a zlepšení organizace! 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C19EB43-1B93-5B50-32EA-D798912C0D09}"/>
              </a:ext>
            </a:extLst>
          </p:cNvPr>
          <p:cNvSpPr txBox="1"/>
          <p:nvPr/>
        </p:nvSpPr>
        <p:spPr>
          <a:xfrm>
            <a:off x="4019701" y="5191663"/>
            <a:ext cx="69624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Cílem ochrana slabých a zachování solidarity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95ACEFD-E180-437F-DCDA-FB3E0A5CFF9D}"/>
              </a:ext>
            </a:extLst>
          </p:cNvPr>
          <p:cNvSpPr txBox="1"/>
          <p:nvPr/>
        </p:nvSpPr>
        <p:spPr>
          <a:xfrm>
            <a:off x="3709717" y="6139366"/>
            <a:ext cx="80509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Rozsah problému = nutno zvážit i zásadnější změny 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9C79A71-344F-2C7C-9B03-1327041735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5" y="3996008"/>
            <a:ext cx="4019701" cy="226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28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CB4F2A3-79D4-4735-88D2-62243805F894}"/>
              </a:ext>
            </a:extLst>
          </p:cNvPr>
          <p:cNvGrpSpPr/>
          <p:nvPr/>
        </p:nvGrpSpPr>
        <p:grpSpPr>
          <a:xfrm>
            <a:off x="4300514" y="5262736"/>
            <a:ext cx="4086153" cy="1555384"/>
            <a:chOff x="4493712" y="5612841"/>
            <a:chExt cx="3674055" cy="126543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EE59DC3-EB3D-454F-BAF6-37437D96141F}"/>
                </a:ext>
              </a:extLst>
            </p:cNvPr>
            <p:cNvSpPr/>
            <p:nvPr/>
          </p:nvSpPr>
          <p:spPr>
            <a:xfrm>
              <a:off x="4870943" y="5612841"/>
              <a:ext cx="3296824" cy="1008112"/>
            </a:xfrm>
            <a:prstGeom prst="rect">
              <a:avLst/>
            </a:prstGeom>
            <a:noFill/>
            <a:ln w="38100">
              <a:solidFill>
                <a:srgbClr val="1316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6F88D45-1FCD-4C4F-9F76-79F320EEB69A}"/>
                </a:ext>
              </a:extLst>
            </p:cNvPr>
            <p:cNvSpPr/>
            <p:nvPr/>
          </p:nvSpPr>
          <p:spPr>
            <a:xfrm>
              <a:off x="4493712" y="5740517"/>
              <a:ext cx="752762" cy="752762"/>
            </a:xfrm>
            <a:prstGeom prst="rect">
              <a:avLst/>
            </a:prstGeom>
            <a:solidFill>
              <a:srgbClr val="131625"/>
            </a:solidFill>
            <a:ln>
              <a:solidFill>
                <a:srgbClr val="1316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9DE92B3-1A07-40BF-9675-23A1ED72C866}"/>
                </a:ext>
              </a:extLst>
            </p:cNvPr>
            <p:cNvSpPr txBox="1"/>
            <p:nvPr/>
          </p:nvSpPr>
          <p:spPr>
            <a:xfrm>
              <a:off x="5281241" y="5677943"/>
              <a:ext cx="2807651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ZP není nástrojem st. správy, ale </a:t>
              </a:r>
              <a:r>
                <a:rPr kumimoji="0" lang="cs-CZ" b="1" i="0" u="none" strike="noStrike" kern="1200" cap="none" spc="0" normalizeH="0" baseline="0" noProof="0" dirty="0">
                  <a:ln>
                    <a:noFill/>
                  </a:ln>
                  <a:solidFill>
                    <a:srgbClr val="13162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samosprávnou organizací plátců pojistného </a:t>
              </a:r>
              <a:r>
                <a:rPr kumimoji="0" lang="cs-CZ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(stát není plátcem</a:t>
              </a:r>
              <a:r>
                <a:rPr kumimoji="0" lang="cs-CZ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B40CB5E-F918-436F-BB20-B3264262F277}"/>
              </a:ext>
            </a:extLst>
          </p:cNvPr>
          <p:cNvGrpSpPr/>
          <p:nvPr/>
        </p:nvGrpSpPr>
        <p:grpSpPr>
          <a:xfrm>
            <a:off x="383267" y="5302615"/>
            <a:ext cx="4079762" cy="1409469"/>
            <a:chOff x="465936" y="5605076"/>
            <a:chExt cx="3899222" cy="125944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4F66922-980D-4459-A324-63A4956654A5}"/>
                </a:ext>
              </a:extLst>
            </p:cNvPr>
            <p:cNvSpPr/>
            <p:nvPr/>
          </p:nvSpPr>
          <p:spPr>
            <a:xfrm>
              <a:off x="843930" y="5605076"/>
              <a:ext cx="3296824" cy="1008112"/>
            </a:xfrm>
            <a:prstGeom prst="rect">
              <a:avLst/>
            </a:prstGeom>
            <a:noFill/>
            <a:ln w="38100">
              <a:solidFill>
                <a:srgbClr val="ED28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032E53D-E173-462C-8599-FF901397E941}"/>
                </a:ext>
              </a:extLst>
            </p:cNvPr>
            <p:cNvSpPr/>
            <p:nvPr/>
          </p:nvSpPr>
          <p:spPr>
            <a:xfrm>
              <a:off x="465936" y="5732751"/>
              <a:ext cx="752762" cy="752762"/>
            </a:xfrm>
            <a:prstGeom prst="rect">
              <a:avLst/>
            </a:prstGeom>
            <a:solidFill>
              <a:srgbClr val="ED2826"/>
            </a:solidFill>
            <a:ln>
              <a:solidFill>
                <a:srgbClr val="ED28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401311A-C15E-416E-BF08-976CAC22CBC2}"/>
                </a:ext>
              </a:extLst>
            </p:cNvPr>
            <p:cNvSpPr txBox="1"/>
            <p:nvPr/>
          </p:nvSpPr>
          <p:spPr>
            <a:xfrm>
              <a:off x="1218697" y="5664191"/>
              <a:ext cx="31464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ZP nefinancuje zdravotnictví, ale </a:t>
              </a:r>
              <a:r>
                <a:rPr kumimoji="0" lang="cs-CZ" b="1" i="0" u="none" strike="noStrike" kern="1200" cap="none" spc="0" normalizeH="0" baseline="0" noProof="0" dirty="0">
                  <a:ln>
                    <a:noFill/>
                  </a:ln>
                  <a:solidFill>
                    <a:srgbClr val="13162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zajišťuje služby a zboží </a:t>
              </a:r>
              <a:r>
                <a:rPr kumimoji="0" lang="cs-CZ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(věcné dávky) svým pojištěncům</a:t>
              </a:r>
            </a:p>
          </p:txBody>
        </p:sp>
        <p:sp>
          <p:nvSpPr>
            <p:cNvPr id="15" name="Oval 21">
              <a:extLst>
                <a:ext uri="{FF2B5EF4-FFF2-40B4-BE49-F238E27FC236}">
                  <a16:creationId xmlns:a16="http://schemas.microsoft.com/office/drawing/2014/main" id="{301C5005-6140-4207-A8E5-C3EFBCA57B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8743" y="5946203"/>
              <a:ext cx="336743" cy="339555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74C30D3-23B5-4F28-B87B-20A959C1E102}"/>
              </a:ext>
            </a:extLst>
          </p:cNvPr>
          <p:cNvGrpSpPr/>
          <p:nvPr/>
        </p:nvGrpSpPr>
        <p:grpSpPr>
          <a:xfrm>
            <a:off x="8446886" y="5262736"/>
            <a:ext cx="3805333" cy="1239105"/>
            <a:chOff x="8474790" y="5553825"/>
            <a:chExt cx="3619339" cy="100811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23D8206-F745-4B3E-97A4-A2D3485491A3}"/>
                </a:ext>
              </a:extLst>
            </p:cNvPr>
            <p:cNvSpPr/>
            <p:nvPr/>
          </p:nvSpPr>
          <p:spPr>
            <a:xfrm>
              <a:off x="8764383" y="5553825"/>
              <a:ext cx="3209498" cy="1008112"/>
            </a:xfrm>
            <a:prstGeom prst="rect">
              <a:avLst/>
            </a:prstGeom>
            <a:noFill/>
            <a:ln w="38100">
              <a:solidFill>
                <a:srgbClr val="ED28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CECFF8E-C846-4CB5-B53D-42428B5CBD1B}"/>
                </a:ext>
              </a:extLst>
            </p:cNvPr>
            <p:cNvSpPr/>
            <p:nvPr/>
          </p:nvSpPr>
          <p:spPr>
            <a:xfrm>
              <a:off x="8474790" y="5627943"/>
              <a:ext cx="752762" cy="752762"/>
            </a:xfrm>
            <a:prstGeom prst="rect">
              <a:avLst/>
            </a:prstGeom>
            <a:solidFill>
              <a:srgbClr val="ED28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0949B4A-881B-45AE-9E52-C18C8081218A}"/>
                </a:ext>
              </a:extLst>
            </p:cNvPr>
            <p:cNvSpPr txBox="1"/>
            <p:nvPr/>
          </p:nvSpPr>
          <p:spPr>
            <a:xfrm>
              <a:off x="9169107" y="5595650"/>
              <a:ext cx="2925022" cy="737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nemoc/1 instituce: </a:t>
              </a:r>
              <a:r>
                <a:rPr kumimoji="0" lang="cs-CZ" b="1" i="0" u="none" strike="noStrike" kern="1200" cap="none" spc="0" normalizeH="0" baseline="0" noProof="0" dirty="0">
                  <a:ln>
                    <a:noFill/>
                  </a:ln>
                  <a:solidFill>
                    <a:srgbClr val="13162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sjednocení </a:t>
              </a:r>
              <a:r>
                <a:rPr kumimoji="0" lang="cs-CZ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3162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nem</a:t>
              </a:r>
              <a:r>
                <a:rPr kumimoji="0" lang="cs-CZ" b="1" i="0" u="none" strike="noStrike" kern="1200" cap="none" spc="0" normalizeH="0" baseline="0" noProof="0" dirty="0">
                  <a:ln>
                    <a:noFill/>
                  </a:ln>
                  <a:solidFill>
                    <a:srgbClr val="13162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 a zdrav. pojištění </a:t>
              </a:r>
              <a:r>
                <a:rPr kumimoji="0" lang="cs-CZ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 rámci </a:t>
              </a:r>
              <a:r>
                <a:rPr kumimoji="0" lang="cs-CZ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v.z.p</a:t>
              </a:r>
              <a:r>
                <a:rPr kumimoji="0" lang="cs-CZ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 </a:t>
              </a:r>
            </a:p>
          </p:txBody>
        </p:sp>
      </p:grp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72D6E950-CBF4-46EA-B2E1-2371B5B58BB2}"/>
              </a:ext>
            </a:extLst>
          </p:cNvPr>
          <p:cNvSpPr txBox="1">
            <a:spLocks/>
          </p:cNvSpPr>
          <p:nvPr/>
        </p:nvSpPr>
        <p:spPr>
          <a:xfrm>
            <a:off x="383267" y="-365312"/>
            <a:ext cx="4923944" cy="182516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altLang="ko-KR" sz="48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ABSTRAKT</a:t>
            </a:r>
            <a:endParaRPr kumimoji="0" lang="en-US" altLang="ko-KR" sz="48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pic>
        <p:nvPicPr>
          <p:cNvPr id="26" name="Obrázek 25">
            <a:extLst>
              <a:ext uri="{FF2B5EF4-FFF2-40B4-BE49-F238E27FC236}">
                <a16:creationId xmlns:a16="http://schemas.microsoft.com/office/drawing/2014/main" id="{7A2B58F3-9BE9-4960-BB8C-5A11FA3A46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246" y="115380"/>
            <a:ext cx="1352551" cy="1003660"/>
          </a:xfrm>
          <a:prstGeom prst="rect">
            <a:avLst/>
          </a:prstGeom>
        </p:spPr>
      </p:pic>
      <p:sp>
        <p:nvSpPr>
          <p:cNvPr id="27" name="TextBox 29">
            <a:extLst>
              <a:ext uri="{FF2B5EF4-FFF2-40B4-BE49-F238E27FC236}">
                <a16:creationId xmlns:a16="http://schemas.microsoft.com/office/drawing/2014/main" id="{34C7BAAF-95DE-4019-9E33-8BDD61F20502}"/>
              </a:ext>
            </a:extLst>
          </p:cNvPr>
          <p:cNvSpPr txBox="1"/>
          <p:nvPr/>
        </p:nvSpPr>
        <p:spPr>
          <a:xfrm>
            <a:off x="254240" y="1183968"/>
            <a:ext cx="1102728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DŮSLEDNÉ NAPLNĚNÍ DEFINIČNÍCH RYSŮ PLUR. 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cs typeface="Arial" pitchFamily="34" charset="0"/>
              </a:rPr>
              <a:t>ZDR. POJIŠTĚNÍ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68C8C754-9928-43D6-95F9-330D01FDE9F9}"/>
              </a:ext>
            </a:extLst>
          </p:cNvPr>
          <p:cNvSpPr txBox="1">
            <a:spLocks/>
          </p:cNvSpPr>
          <p:nvPr/>
        </p:nvSpPr>
        <p:spPr>
          <a:xfrm>
            <a:off x="383267" y="2928014"/>
            <a:ext cx="11348290" cy="100197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2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administrace </a:t>
            </a:r>
            <a:r>
              <a:rPr lang="cs-CZ" sz="3200" dirty="0">
                <a:solidFill>
                  <a:prstClr val="white"/>
                </a:solidFill>
                <a:latin typeface="Calibri" panose="020F0502020204030204"/>
              </a:rPr>
              <a:t>max. </a:t>
            </a: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oddělená od státní pokladny a ad hoc zásahů</a:t>
            </a:r>
          </a:p>
          <a:p>
            <a:pPr marL="285750" marR="0" lvl="2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možnost částečného nastavení pojistného ZP</a:t>
            </a:r>
          </a:p>
          <a:p>
            <a:pPr marL="285750" marR="0" lvl="2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možnost částečného nastavení rozsahu plnění – programy ZP</a:t>
            </a:r>
          </a:p>
        </p:txBody>
      </p:sp>
      <p:sp>
        <p:nvSpPr>
          <p:cNvPr id="29" name="Oval 21">
            <a:extLst>
              <a:ext uri="{FF2B5EF4-FFF2-40B4-BE49-F238E27FC236}">
                <a16:creationId xmlns:a16="http://schemas.microsoft.com/office/drawing/2014/main" id="{15313BCA-8314-41F4-B4C9-AC8D800C6F68}"/>
              </a:ext>
            </a:extLst>
          </p:cNvPr>
          <p:cNvSpPr>
            <a:spLocks noChangeAspect="1"/>
          </p:cNvSpPr>
          <p:nvPr/>
        </p:nvSpPr>
        <p:spPr>
          <a:xfrm>
            <a:off x="4591653" y="5646873"/>
            <a:ext cx="336743" cy="3395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2" name="Oval 21">
            <a:extLst>
              <a:ext uri="{FF2B5EF4-FFF2-40B4-BE49-F238E27FC236}">
                <a16:creationId xmlns:a16="http://schemas.microsoft.com/office/drawing/2014/main" id="{49C91706-1DDA-4E0E-8BD5-DBCDB9779C46}"/>
              </a:ext>
            </a:extLst>
          </p:cNvPr>
          <p:cNvSpPr>
            <a:spLocks noChangeAspect="1"/>
          </p:cNvSpPr>
          <p:nvPr/>
        </p:nvSpPr>
        <p:spPr>
          <a:xfrm>
            <a:off x="8677618" y="5616976"/>
            <a:ext cx="336743" cy="3395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3" name="Obrázek 2" descr="Obsah obrázku logo&#10;&#10;Popis byl vytvořen automaticky">
            <a:extLst>
              <a:ext uri="{FF2B5EF4-FFF2-40B4-BE49-F238E27FC236}">
                <a16:creationId xmlns:a16="http://schemas.microsoft.com/office/drawing/2014/main" id="{6999BB89-7EF0-44E6-8D14-FCEB1E9579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702" y="195414"/>
            <a:ext cx="2504809" cy="98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CE216D8D-E8AA-4937-82B0-5184B9BBFD47}"/>
              </a:ext>
            </a:extLst>
          </p:cNvPr>
          <p:cNvGrpSpPr/>
          <p:nvPr/>
        </p:nvGrpSpPr>
        <p:grpSpPr>
          <a:xfrm>
            <a:off x="4263696" y="1761129"/>
            <a:ext cx="3637542" cy="3646797"/>
            <a:chOff x="2154980" y="1739196"/>
            <a:chExt cx="4343991" cy="4355043"/>
          </a:xfrm>
        </p:grpSpPr>
        <p:sp>
          <p:nvSpPr>
            <p:cNvPr id="33" name="Left Arrow 2">
              <a:extLst>
                <a:ext uri="{FF2B5EF4-FFF2-40B4-BE49-F238E27FC236}">
                  <a16:creationId xmlns:a16="http://schemas.microsoft.com/office/drawing/2014/main" id="{1AB01605-DEED-43B9-B792-707F5E250AB8}"/>
                </a:ext>
              </a:extLst>
            </p:cNvPr>
            <p:cNvSpPr/>
            <p:nvPr/>
          </p:nvSpPr>
          <p:spPr>
            <a:xfrm rot="13500000">
              <a:off x="4179319" y="2144315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4" name="Left Arrow 2">
              <a:extLst>
                <a:ext uri="{FF2B5EF4-FFF2-40B4-BE49-F238E27FC236}">
                  <a16:creationId xmlns:a16="http://schemas.microsoft.com/office/drawing/2014/main" id="{8226D14C-6977-4AA5-BB1D-3FEDF10A3DFC}"/>
                </a:ext>
              </a:extLst>
            </p:cNvPr>
            <p:cNvSpPr/>
            <p:nvPr/>
          </p:nvSpPr>
          <p:spPr>
            <a:xfrm rot="18900000">
              <a:off x="3948389" y="4128212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5" name="Left Arrow 2">
              <a:extLst>
                <a:ext uri="{FF2B5EF4-FFF2-40B4-BE49-F238E27FC236}">
                  <a16:creationId xmlns:a16="http://schemas.microsoft.com/office/drawing/2014/main" id="{F98F5F9A-C75A-4609-9B1A-16900FDFC1ED}"/>
                </a:ext>
              </a:extLst>
            </p:cNvPr>
            <p:cNvSpPr/>
            <p:nvPr/>
          </p:nvSpPr>
          <p:spPr>
            <a:xfrm rot="2700000">
              <a:off x="1933461" y="3948776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rgbClr val="1316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6" name="Left Arrow 2">
              <a:extLst>
                <a:ext uri="{FF2B5EF4-FFF2-40B4-BE49-F238E27FC236}">
                  <a16:creationId xmlns:a16="http://schemas.microsoft.com/office/drawing/2014/main" id="{E0208090-7498-4587-8836-8BB5BC50B092}"/>
                </a:ext>
              </a:extLst>
            </p:cNvPr>
            <p:cNvSpPr/>
            <p:nvPr/>
          </p:nvSpPr>
          <p:spPr>
            <a:xfrm rot="8100000">
              <a:off x="2154980" y="1987482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rgbClr val="ED28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0330A3E-18D4-4D62-A21F-EADFC64BBD27}"/>
              </a:ext>
            </a:extLst>
          </p:cNvPr>
          <p:cNvGrpSpPr/>
          <p:nvPr/>
        </p:nvGrpSpPr>
        <p:grpSpPr>
          <a:xfrm>
            <a:off x="8108196" y="1449539"/>
            <a:ext cx="3309254" cy="1934594"/>
            <a:chOff x="6210997" y="1433695"/>
            <a:chExt cx="2311279" cy="13763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7B43DF2-5148-4356-A4C3-5E0A22797265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240856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rPr>
                <a:t>PROCESY</a:t>
              </a: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C444508-B894-4471-846B-29F8CB07A96F}"/>
                </a:ext>
              </a:extLst>
            </p:cNvPr>
            <p:cNvSpPr txBox="1"/>
            <p:nvPr/>
          </p:nvSpPr>
          <p:spPr>
            <a:xfrm>
              <a:off x="6210997" y="1671421"/>
              <a:ext cx="2311279" cy="1138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3162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rPr>
                <a:t>- stát přímo </a:t>
              </a: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13162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rPr>
                <a:t>nezasahuje do úhrad a </a:t>
              </a:r>
              <a:r>
                <a:rPr kumimoji="0" lang="cs-CZ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3162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rPr>
                <a:t>sm</a:t>
              </a: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13162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rPr>
                <a:t>. vztahů</a:t>
              </a: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3162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rPr>
                <a:t>,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3162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rPr>
                <a:t>= posílení tlaku na efektivitu poskytování ZS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3162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rPr>
                <a:t>- využití dat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3162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rPr>
                <a:t>- systémové plánování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131625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CC3F273-0816-4B16-8445-9638E0821477}"/>
              </a:ext>
            </a:extLst>
          </p:cNvPr>
          <p:cNvGrpSpPr/>
          <p:nvPr/>
        </p:nvGrpSpPr>
        <p:grpSpPr>
          <a:xfrm>
            <a:off x="7624415" y="3706717"/>
            <a:ext cx="4059582" cy="1380588"/>
            <a:chOff x="5789516" y="1433695"/>
            <a:chExt cx="2835330" cy="982181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A49B585-C8E8-49C8-B8D2-49AA5F6FD3E0}"/>
                </a:ext>
              </a:extLst>
            </p:cNvPr>
            <p:cNvSpPr txBox="1"/>
            <p:nvPr/>
          </p:nvSpPr>
          <p:spPr>
            <a:xfrm>
              <a:off x="6217651" y="1433695"/>
              <a:ext cx="2229889" cy="240856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rPr>
                <a:t>NÁROK a POJISTNÉ</a:t>
              </a: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0E7892A-3560-4C3E-8FBA-A4941D082E60}"/>
                </a:ext>
              </a:extLst>
            </p:cNvPr>
            <p:cNvSpPr txBox="1"/>
            <p:nvPr/>
          </p:nvSpPr>
          <p:spPr>
            <a:xfrm>
              <a:off x="5789516" y="1671415"/>
              <a:ext cx="2835330" cy="744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rPr>
                <a:t>- základní + </a:t>
              </a: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rPr>
                <a:t>individuální </a:t>
              </a: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rPr>
                <a:t>složky nároku i pojistného 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cs-CZ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Arial" pitchFamily="34" charset="0"/>
                </a:rPr>
                <a:t>limitovaný výčet plně hrazených služeb a zboží, 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cs-CZ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Arial" pitchFamily="34" charset="0"/>
                </a:rPr>
                <a:t>bližší specifikace a regulace  nehrazených  </a:t>
              </a: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F6822CB-C62A-4558-B847-1CF9FA1F6E5C}"/>
              </a:ext>
            </a:extLst>
          </p:cNvPr>
          <p:cNvGrpSpPr/>
          <p:nvPr/>
        </p:nvGrpSpPr>
        <p:grpSpPr>
          <a:xfrm>
            <a:off x="887669" y="1431086"/>
            <a:ext cx="3343809" cy="2015200"/>
            <a:chOff x="6210997" y="1433695"/>
            <a:chExt cx="2366301" cy="143366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6377E7A-4237-4EF9-ACF4-53AF2BFAB463}"/>
                </a:ext>
              </a:extLst>
            </p:cNvPr>
            <p:cNvSpPr txBox="1"/>
            <p:nvPr/>
          </p:nvSpPr>
          <p:spPr>
            <a:xfrm>
              <a:off x="6210997" y="1433695"/>
              <a:ext cx="2366299" cy="240855"/>
            </a:xfrm>
            <a:prstGeom prst="rect">
              <a:avLst/>
            </a:prstGeom>
            <a:solidFill>
              <a:srgbClr val="ED2826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rPr>
                <a:t>KOMPETENCE / MOTIVACE </a:t>
              </a: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1FCBF9A-8FA7-46BF-A17A-508856C041B8}"/>
                </a:ext>
              </a:extLst>
            </p:cNvPr>
            <p:cNvSpPr txBox="1"/>
            <p:nvPr/>
          </p:nvSpPr>
          <p:spPr>
            <a:xfrm>
              <a:off x="6210998" y="1684975"/>
              <a:ext cx="2366300" cy="1182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cs-CZ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rPr>
                <a:t>ZP zajišťuje 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cs-CZ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rPr>
                <a:t>stát kontroluje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cs-CZ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rPr>
                <a:t>odstranění konfliktu zájmů a umožnění soutěže (pojistné, nabídka)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ko-K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highlight>
                    <a:srgbClr val="FFFFFF"/>
                  </a:highlight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rPr>
                <a:t>- </a:t>
              </a:r>
              <a:r>
                <a:rPr kumimoji="0" lang="cs-CZ" altLang="ko-KR" sz="1400" b="1" i="1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highlight>
                    <a:srgbClr val="FFFFFF"/>
                  </a:highlight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rPr>
                <a:t>postupné sjednocení kompetence u dávek v nemoci??</a:t>
              </a:r>
              <a:endParaRPr kumimoji="0" lang="ko-KR" altLang="en-US" sz="14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596273C-B5B4-4BE8-B786-5A2ECDA22D8C}"/>
              </a:ext>
            </a:extLst>
          </p:cNvPr>
          <p:cNvGrpSpPr/>
          <p:nvPr/>
        </p:nvGrpSpPr>
        <p:grpSpPr>
          <a:xfrm>
            <a:off x="884940" y="3936765"/>
            <a:ext cx="3951046" cy="1297783"/>
            <a:chOff x="6210999" y="1433695"/>
            <a:chExt cx="2796022" cy="923272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2F21A11-91DD-4EDC-BA82-3F96E1B5361C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240856"/>
            </a:xfrm>
            <a:prstGeom prst="rect">
              <a:avLst/>
            </a:prstGeom>
            <a:solidFill>
              <a:srgbClr val="131625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rPr>
                <a:t>INSTITUCE</a:t>
              </a: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471D042-B278-44D5-8635-588749EAB93E}"/>
                </a:ext>
              </a:extLst>
            </p:cNvPr>
            <p:cNvSpPr txBox="1"/>
            <p:nvPr/>
          </p:nvSpPr>
          <p:spPr>
            <a:xfrm>
              <a:off x="6240492" y="1678194"/>
              <a:ext cx="2766529" cy="67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rPr>
                <a:t>- sjednocení povahy ZP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rPr>
                <a:t>ZP</a:t>
              </a: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rPr>
                <a:t> - </a:t>
              </a: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rPr>
                <a:t>samosprávné veřejnoprávní korporace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rPr>
                <a:t>ZP – pojistné a programy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ko-KR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rPr>
                <a:t>Horiz</a:t>
              </a:r>
              <a:r>
                <a:rPr kumimoji="0" lang="cs-CZ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rPr>
                <a:t>. agendy – společné </a:t>
              </a:r>
              <a:r>
                <a:rPr kumimoji="0" lang="cs-CZ" altLang="ko-KR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rPr>
                <a:t>samospr</a:t>
              </a:r>
              <a:r>
                <a:rPr kumimoji="0" lang="cs-CZ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rPr>
                <a:t>. instituce </a:t>
              </a:r>
              <a:endParaRPr kumimoji="0" lang="ko-KR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pic>
        <p:nvPicPr>
          <p:cNvPr id="24" name="Obrázek 23" descr="Obsah obrázku text, podepsat, indikátor&#10;&#10;Popis byl vytvořen automaticky">
            <a:extLst>
              <a:ext uri="{FF2B5EF4-FFF2-40B4-BE49-F238E27FC236}">
                <a16:creationId xmlns:a16="http://schemas.microsoft.com/office/drawing/2014/main" id="{6D456125-B6A4-42A5-B1DD-5D4834CE2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45" y="133394"/>
            <a:ext cx="1352551" cy="1003660"/>
          </a:xfrm>
          <a:prstGeom prst="rect">
            <a:avLst/>
          </a:prstGeom>
        </p:spPr>
      </p:pic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EC05CF17-0E16-4072-B484-A14B9102F2CB}"/>
              </a:ext>
            </a:extLst>
          </p:cNvPr>
          <p:cNvCxnSpPr/>
          <p:nvPr/>
        </p:nvCxnSpPr>
        <p:spPr>
          <a:xfrm>
            <a:off x="0" y="1088371"/>
            <a:ext cx="10224459" cy="0"/>
          </a:xfrm>
          <a:prstGeom prst="line">
            <a:avLst/>
          </a:prstGeom>
          <a:ln w="19050">
            <a:solidFill>
              <a:srgbClr val="1316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1C757A9B-5369-4FA2-8680-297FF0500C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371" y="164638"/>
            <a:ext cx="9793088" cy="768085"/>
          </a:xfrm>
        </p:spPr>
        <p:txBody>
          <a:bodyPr>
            <a:normAutofit lnSpcReduction="10000"/>
          </a:bodyPr>
          <a:lstStyle/>
          <a:p>
            <a:pPr algn="l"/>
            <a:r>
              <a:rPr lang="cs-CZ" altLang="ko-KR" dirty="0">
                <a:solidFill>
                  <a:schemeClr val="accent1"/>
                </a:solidFill>
              </a:rPr>
              <a:t>Komplex souvisejících změn 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grpSp>
        <p:nvGrpSpPr>
          <p:cNvPr id="55" name="그룹 61">
            <a:extLst>
              <a:ext uri="{FF2B5EF4-FFF2-40B4-BE49-F238E27FC236}">
                <a16:creationId xmlns:a16="http://schemas.microsoft.com/office/drawing/2014/main" id="{4C640001-68C0-41CC-9BC9-5E44A4813059}"/>
              </a:ext>
            </a:extLst>
          </p:cNvPr>
          <p:cNvGrpSpPr/>
          <p:nvPr/>
        </p:nvGrpSpPr>
        <p:grpSpPr>
          <a:xfrm>
            <a:off x="5297473" y="2807619"/>
            <a:ext cx="1497847" cy="1560956"/>
            <a:chOff x="4440672" y="1511354"/>
            <a:chExt cx="3343265" cy="3378518"/>
          </a:xfrm>
          <a:solidFill>
            <a:srgbClr val="ED2826"/>
          </a:solidFill>
        </p:grpSpPr>
        <p:sp>
          <p:nvSpPr>
            <p:cNvPr id="56" name="자유형: 도형 19">
              <a:extLst>
                <a:ext uri="{FF2B5EF4-FFF2-40B4-BE49-F238E27FC236}">
                  <a16:creationId xmlns:a16="http://schemas.microsoft.com/office/drawing/2014/main" id="{8EFBFE3F-F84A-4536-A69E-9DE2D3979AC4}"/>
                </a:ext>
              </a:extLst>
            </p:cNvPr>
            <p:cNvSpPr/>
            <p:nvPr/>
          </p:nvSpPr>
          <p:spPr>
            <a:xfrm rot="18805991">
              <a:off x="4423046" y="1528980"/>
              <a:ext cx="3378518" cy="3343265"/>
            </a:xfrm>
            <a:custGeom>
              <a:avLst/>
              <a:gdLst>
                <a:gd name="connsiteX0" fmla="*/ 1582868 w 3378518"/>
                <a:gd name="connsiteY0" fmla="*/ 2514775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890036 w 3378518"/>
                <a:gd name="connsiteY3" fmla="*/ 1777279 h 3343265"/>
                <a:gd name="connsiteX4" fmla="*/ 867690 w 3378518"/>
                <a:gd name="connsiteY4" fmla="*/ 1772294 h 3343265"/>
                <a:gd name="connsiteX5" fmla="*/ 874046 w 3378518"/>
                <a:gd name="connsiteY5" fmla="*/ 1768943 h 3343265"/>
                <a:gd name="connsiteX6" fmla="*/ 910377 w 3378518"/>
                <a:gd name="connsiteY6" fmla="*/ 1787884 h 3343265"/>
                <a:gd name="connsiteX7" fmla="*/ 909725 w 3378518"/>
                <a:gd name="connsiteY7" fmla="*/ 1788361 h 3343265"/>
                <a:gd name="connsiteX8" fmla="*/ 905259 w 3378518"/>
                <a:gd name="connsiteY8" fmla="*/ 1785216 h 3343265"/>
                <a:gd name="connsiteX9" fmla="*/ 1540529 w 3378518"/>
                <a:gd name="connsiteY9" fmla="*/ 2416784 h 3343265"/>
                <a:gd name="connsiteX10" fmla="*/ 1544133 w 3378518"/>
                <a:gd name="connsiteY10" fmla="*/ 2425125 h 3343265"/>
                <a:gd name="connsiteX11" fmla="*/ 1537828 w 3378518"/>
                <a:gd name="connsiteY11" fmla="*/ 2422532 h 3343265"/>
                <a:gd name="connsiteX12" fmla="*/ 2052499 w 3378518"/>
                <a:gd name="connsiteY12" fmla="*/ 409197 h 3343265"/>
                <a:gd name="connsiteX13" fmla="*/ 1721848 w 3378518"/>
                <a:gd name="connsiteY13" fmla="*/ 978193 h 3343265"/>
                <a:gd name="connsiteX14" fmla="*/ 1718264 w 3378518"/>
                <a:gd name="connsiteY14" fmla="*/ 1549318 h 3343265"/>
                <a:gd name="connsiteX15" fmla="*/ 1553358 w 3378518"/>
                <a:gd name="connsiteY15" fmla="*/ 1712169 h 3343265"/>
                <a:gd name="connsiteX16" fmla="*/ 982233 w 3378518"/>
                <a:gd name="connsiteY16" fmla="*/ 1708585 h 3343265"/>
                <a:gd name="connsiteX17" fmla="*/ 438132 w 3378518"/>
                <a:gd name="connsiteY17" fmla="*/ 1996240 h 3343265"/>
                <a:gd name="connsiteX18" fmla="*/ 1327831 w 3378518"/>
                <a:gd name="connsiteY18" fmla="*/ 2935982 h 3343265"/>
                <a:gd name="connsiteX19" fmla="*/ 1644360 w 3378518"/>
                <a:gd name="connsiteY19" fmla="*/ 2379076 h 3343265"/>
                <a:gd name="connsiteX20" fmla="*/ 1647944 w 3378518"/>
                <a:gd name="connsiteY20" fmla="*/ 1807951 h 3343265"/>
                <a:gd name="connsiteX21" fmla="*/ 1812850 w 3378518"/>
                <a:gd name="connsiteY21" fmla="*/ 1645100 h 3343265"/>
                <a:gd name="connsiteX22" fmla="*/ 2383975 w 3378518"/>
                <a:gd name="connsiteY22" fmla="*/ 1648684 h 3343265"/>
                <a:gd name="connsiteX23" fmla="*/ 2775160 w 3378518"/>
                <a:gd name="connsiteY23" fmla="*/ 1524061 h 3343265"/>
                <a:gd name="connsiteX24" fmla="*/ 2793741 w 3378518"/>
                <a:gd name="connsiteY24" fmla="*/ 1508778 h 3343265"/>
                <a:gd name="connsiteX25" fmla="*/ 2816322 w 3378518"/>
                <a:gd name="connsiteY25" fmla="*/ 1508471 h 3343265"/>
                <a:gd name="connsiteX26" fmla="*/ 2806599 w 3378518"/>
                <a:gd name="connsiteY26" fmla="*/ 1498202 h 3343265"/>
                <a:gd name="connsiteX27" fmla="*/ 2837773 w 3378518"/>
                <a:gd name="connsiteY27" fmla="*/ 1472561 h 3343265"/>
                <a:gd name="connsiteX28" fmla="*/ 2941609 w 3378518"/>
                <a:gd name="connsiteY28" fmla="*/ 1348315 h 3343265"/>
                <a:gd name="connsiteX29" fmla="*/ 2174049 w 3378518"/>
                <a:gd name="connsiteY29" fmla="*/ 52146 h 3343265"/>
                <a:gd name="connsiteX30" fmla="*/ 3332823 w 3378518"/>
                <a:gd name="connsiteY30" fmla="*/ 1276097 h 3343265"/>
                <a:gd name="connsiteX31" fmla="*/ 3326372 w 3378518"/>
                <a:gd name="connsiteY31" fmla="*/ 1512000 h 3343265"/>
                <a:gd name="connsiteX32" fmla="*/ 3090468 w 3378518"/>
                <a:gd name="connsiteY32" fmla="*/ 1505547 h 3343265"/>
                <a:gd name="connsiteX33" fmla="*/ 3073378 w 3378518"/>
                <a:gd name="connsiteY33" fmla="*/ 1487496 h 3343265"/>
                <a:gd name="connsiteX34" fmla="*/ 2382792 w 3378518"/>
                <a:gd name="connsiteY34" fmla="*/ 1837062 h 3343265"/>
                <a:gd name="connsiteX35" fmla="*/ 1832752 w 3378518"/>
                <a:gd name="connsiteY35" fmla="*/ 1833609 h 3343265"/>
                <a:gd name="connsiteX36" fmla="*/ 1832752 w 3378518"/>
                <a:gd name="connsiteY36" fmla="*/ 2374892 h 3343265"/>
                <a:gd name="connsiteX37" fmla="*/ 1457702 w 3378518"/>
                <a:gd name="connsiteY37" fmla="*/ 3079064 h 3343265"/>
                <a:gd name="connsiteX38" fmla="*/ 1440373 w 3378518"/>
                <a:gd name="connsiteY38" fmla="*/ 3297572 h 3343265"/>
                <a:gd name="connsiteX39" fmla="*/ 1204469 w 3378518"/>
                <a:gd name="connsiteY39" fmla="*/ 3291119 h 3343265"/>
                <a:gd name="connsiteX40" fmla="*/ 45693 w 3378518"/>
                <a:gd name="connsiteY40" fmla="*/ 2067168 h 3343265"/>
                <a:gd name="connsiteX41" fmla="*/ 52146 w 3378518"/>
                <a:gd name="connsiteY41" fmla="*/ 1831267 h 3343265"/>
                <a:gd name="connsiteX42" fmla="*/ 288050 w 3378518"/>
                <a:gd name="connsiteY42" fmla="*/ 1837718 h 3343265"/>
                <a:gd name="connsiteX43" fmla="*/ 305161 w 3378518"/>
                <a:gd name="connsiteY43" fmla="*/ 1855791 h 3343265"/>
                <a:gd name="connsiteX44" fmla="*/ 978047 w 3378518"/>
                <a:gd name="connsiteY44" fmla="*/ 1520187 h 3343265"/>
                <a:gd name="connsiteX45" fmla="*/ 1530057 w 3378518"/>
                <a:gd name="connsiteY45" fmla="*/ 1520187 h 3343265"/>
                <a:gd name="connsiteX46" fmla="*/ 1533467 w 3378518"/>
                <a:gd name="connsiteY46" fmla="*/ 977008 h 3343265"/>
                <a:gd name="connsiteX47" fmla="*/ 1923558 w 3378518"/>
                <a:gd name="connsiteY47" fmla="*/ 268587 h 3343265"/>
                <a:gd name="connsiteX48" fmla="*/ 1938145 w 3378518"/>
                <a:gd name="connsiteY48" fmla="*/ 45695 h 3343265"/>
                <a:gd name="connsiteX49" fmla="*/ 2174049 w 3378518"/>
                <a:gd name="connsiteY49" fmla="*/ 52146 h 3343265"/>
                <a:gd name="connsiteX0" fmla="*/ 1582868 w 3378518"/>
                <a:gd name="connsiteY0" fmla="*/ 2514775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1582868 w 3378518"/>
                <a:gd name="connsiteY3" fmla="*/ 2514775 h 3343265"/>
                <a:gd name="connsiteX4" fmla="*/ 890036 w 3378518"/>
                <a:gd name="connsiteY4" fmla="*/ 1777279 h 3343265"/>
                <a:gd name="connsiteX5" fmla="*/ 867690 w 3378518"/>
                <a:gd name="connsiteY5" fmla="*/ 1772294 h 3343265"/>
                <a:gd name="connsiteX6" fmla="*/ 874046 w 3378518"/>
                <a:gd name="connsiteY6" fmla="*/ 1768943 h 3343265"/>
                <a:gd name="connsiteX7" fmla="*/ 890036 w 3378518"/>
                <a:gd name="connsiteY7" fmla="*/ 1777279 h 3343265"/>
                <a:gd name="connsiteX8" fmla="*/ 910377 w 3378518"/>
                <a:gd name="connsiteY8" fmla="*/ 1787884 h 3343265"/>
                <a:gd name="connsiteX9" fmla="*/ 909725 w 3378518"/>
                <a:gd name="connsiteY9" fmla="*/ 1788361 h 3343265"/>
                <a:gd name="connsiteX10" fmla="*/ 905259 w 3378518"/>
                <a:gd name="connsiteY10" fmla="*/ 1785216 h 3343265"/>
                <a:gd name="connsiteX11" fmla="*/ 910377 w 3378518"/>
                <a:gd name="connsiteY11" fmla="*/ 1787884 h 3343265"/>
                <a:gd name="connsiteX12" fmla="*/ 1540529 w 3378518"/>
                <a:gd name="connsiteY12" fmla="*/ 2416784 h 3343265"/>
                <a:gd name="connsiteX13" fmla="*/ 1544133 w 3378518"/>
                <a:gd name="connsiteY13" fmla="*/ 2425125 h 3343265"/>
                <a:gd name="connsiteX14" fmla="*/ 1537828 w 3378518"/>
                <a:gd name="connsiteY14" fmla="*/ 2422532 h 3343265"/>
                <a:gd name="connsiteX15" fmla="*/ 1540529 w 3378518"/>
                <a:gd name="connsiteY15" fmla="*/ 2416784 h 3343265"/>
                <a:gd name="connsiteX16" fmla="*/ 2052499 w 3378518"/>
                <a:gd name="connsiteY16" fmla="*/ 409197 h 3343265"/>
                <a:gd name="connsiteX17" fmla="*/ 1721848 w 3378518"/>
                <a:gd name="connsiteY17" fmla="*/ 978193 h 3343265"/>
                <a:gd name="connsiteX18" fmla="*/ 1718264 w 3378518"/>
                <a:gd name="connsiteY18" fmla="*/ 1549318 h 3343265"/>
                <a:gd name="connsiteX19" fmla="*/ 1553358 w 3378518"/>
                <a:gd name="connsiteY19" fmla="*/ 1712169 h 3343265"/>
                <a:gd name="connsiteX20" fmla="*/ 982233 w 3378518"/>
                <a:gd name="connsiteY20" fmla="*/ 1708585 h 3343265"/>
                <a:gd name="connsiteX21" fmla="*/ 438132 w 3378518"/>
                <a:gd name="connsiteY21" fmla="*/ 1996240 h 3343265"/>
                <a:gd name="connsiteX22" fmla="*/ 1327831 w 3378518"/>
                <a:gd name="connsiteY22" fmla="*/ 2935982 h 3343265"/>
                <a:gd name="connsiteX23" fmla="*/ 1644360 w 3378518"/>
                <a:gd name="connsiteY23" fmla="*/ 2379076 h 3343265"/>
                <a:gd name="connsiteX24" fmla="*/ 1647944 w 3378518"/>
                <a:gd name="connsiteY24" fmla="*/ 1807951 h 3343265"/>
                <a:gd name="connsiteX25" fmla="*/ 1812850 w 3378518"/>
                <a:gd name="connsiteY25" fmla="*/ 1645100 h 3343265"/>
                <a:gd name="connsiteX26" fmla="*/ 2383975 w 3378518"/>
                <a:gd name="connsiteY26" fmla="*/ 1648684 h 3343265"/>
                <a:gd name="connsiteX27" fmla="*/ 2775160 w 3378518"/>
                <a:gd name="connsiteY27" fmla="*/ 1524061 h 3343265"/>
                <a:gd name="connsiteX28" fmla="*/ 2793741 w 3378518"/>
                <a:gd name="connsiteY28" fmla="*/ 1508778 h 3343265"/>
                <a:gd name="connsiteX29" fmla="*/ 2816322 w 3378518"/>
                <a:gd name="connsiteY29" fmla="*/ 1508471 h 3343265"/>
                <a:gd name="connsiteX30" fmla="*/ 2806599 w 3378518"/>
                <a:gd name="connsiteY30" fmla="*/ 1498202 h 3343265"/>
                <a:gd name="connsiteX31" fmla="*/ 2837773 w 3378518"/>
                <a:gd name="connsiteY31" fmla="*/ 1472561 h 3343265"/>
                <a:gd name="connsiteX32" fmla="*/ 2941609 w 3378518"/>
                <a:gd name="connsiteY32" fmla="*/ 1348315 h 3343265"/>
                <a:gd name="connsiteX33" fmla="*/ 2052499 w 3378518"/>
                <a:gd name="connsiteY33" fmla="*/ 409197 h 3343265"/>
                <a:gd name="connsiteX34" fmla="*/ 2174049 w 3378518"/>
                <a:gd name="connsiteY34" fmla="*/ 52146 h 3343265"/>
                <a:gd name="connsiteX35" fmla="*/ 3332823 w 3378518"/>
                <a:gd name="connsiteY35" fmla="*/ 1276097 h 3343265"/>
                <a:gd name="connsiteX36" fmla="*/ 3326372 w 3378518"/>
                <a:gd name="connsiteY36" fmla="*/ 1512000 h 3343265"/>
                <a:gd name="connsiteX37" fmla="*/ 3090468 w 3378518"/>
                <a:gd name="connsiteY37" fmla="*/ 1505547 h 3343265"/>
                <a:gd name="connsiteX38" fmla="*/ 3073378 w 3378518"/>
                <a:gd name="connsiteY38" fmla="*/ 1487496 h 3343265"/>
                <a:gd name="connsiteX39" fmla="*/ 2382792 w 3378518"/>
                <a:gd name="connsiteY39" fmla="*/ 1837062 h 3343265"/>
                <a:gd name="connsiteX40" fmla="*/ 1832752 w 3378518"/>
                <a:gd name="connsiteY40" fmla="*/ 1833609 h 3343265"/>
                <a:gd name="connsiteX41" fmla="*/ 1832752 w 3378518"/>
                <a:gd name="connsiteY41" fmla="*/ 2374892 h 3343265"/>
                <a:gd name="connsiteX42" fmla="*/ 1457702 w 3378518"/>
                <a:gd name="connsiteY42" fmla="*/ 3079064 h 3343265"/>
                <a:gd name="connsiteX43" fmla="*/ 1440373 w 3378518"/>
                <a:gd name="connsiteY43" fmla="*/ 3297572 h 3343265"/>
                <a:gd name="connsiteX44" fmla="*/ 1204469 w 3378518"/>
                <a:gd name="connsiteY44" fmla="*/ 3291119 h 3343265"/>
                <a:gd name="connsiteX45" fmla="*/ 45693 w 3378518"/>
                <a:gd name="connsiteY45" fmla="*/ 2067168 h 3343265"/>
                <a:gd name="connsiteX46" fmla="*/ 52146 w 3378518"/>
                <a:gd name="connsiteY46" fmla="*/ 1831267 h 3343265"/>
                <a:gd name="connsiteX47" fmla="*/ 288050 w 3378518"/>
                <a:gd name="connsiteY47" fmla="*/ 1837718 h 3343265"/>
                <a:gd name="connsiteX48" fmla="*/ 305161 w 3378518"/>
                <a:gd name="connsiteY48" fmla="*/ 1855791 h 3343265"/>
                <a:gd name="connsiteX49" fmla="*/ 978047 w 3378518"/>
                <a:gd name="connsiteY49" fmla="*/ 1520187 h 3343265"/>
                <a:gd name="connsiteX50" fmla="*/ 1530057 w 3378518"/>
                <a:gd name="connsiteY50" fmla="*/ 1520187 h 3343265"/>
                <a:gd name="connsiteX51" fmla="*/ 1533467 w 3378518"/>
                <a:gd name="connsiteY51" fmla="*/ 977008 h 3343265"/>
                <a:gd name="connsiteX52" fmla="*/ 1923558 w 3378518"/>
                <a:gd name="connsiteY52" fmla="*/ 268587 h 3343265"/>
                <a:gd name="connsiteX53" fmla="*/ 1938145 w 3378518"/>
                <a:gd name="connsiteY53" fmla="*/ 45695 h 3343265"/>
                <a:gd name="connsiteX54" fmla="*/ 2174049 w 3378518"/>
                <a:gd name="connsiteY54" fmla="*/ 52146 h 3343265"/>
                <a:gd name="connsiteX0" fmla="*/ 1571007 w 3378518"/>
                <a:gd name="connsiteY0" fmla="*/ 2543617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890036 w 3378518"/>
                <a:gd name="connsiteY3" fmla="*/ 1777279 h 3343265"/>
                <a:gd name="connsiteX4" fmla="*/ 867690 w 3378518"/>
                <a:gd name="connsiteY4" fmla="*/ 1772294 h 3343265"/>
                <a:gd name="connsiteX5" fmla="*/ 874046 w 3378518"/>
                <a:gd name="connsiteY5" fmla="*/ 1768943 h 3343265"/>
                <a:gd name="connsiteX6" fmla="*/ 890036 w 3378518"/>
                <a:gd name="connsiteY6" fmla="*/ 1777279 h 3343265"/>
                <a:gd name="connsiteX7" fmla="*/ 910377 w 3378518"/>
                <a:gd name="connsiteY7" fmla="*/ 1787884 h 3343265"/>
                <a:gd name="connsiteX8" fmla="*/ 909725 w 3378518"/>
                <a:gd name="connsiteY8" fmla="*/ 1788361 h 3343265"/>
                <a:gd name="connsiteX9" fmla="*/ 905259 w 3378518"/>
                <a:gd name="connsiteY9" fmla="*/ 1785216 h 3343265"/>
                <a:gd name="connsiteX10" fmla="*/ 910377 w 3378518"/>
                <a:gd name="connsiteY10" fmla="*/ 1787884 h 3343265"/>
                <a:gd name="connsiteX11" fmla="*/ 1540529 w 3378518"/>
                <a:gd name="connsiteY11" fmla="*/ 2416784 h 3343265"/>
                <a:gd name="connsiteX12" fmla="*/ 1544133 w 3378518"/>
                <a:gd name="connsiteY12" fmla="*/ 2425125 h 3343265"/>
                <a:gd name="connsiteX13" fmla="*/ 1537828 w 3378518"/>
                <a:gd name="connsiteY13" fmla="*/ 2422532 h 3343265"/>
                <a:gd name="connsiteX14" fmla="*/ 1540529 w 3378518"/>
                <a:gd name="connsiteY14" fmla="*/ 2416784 h 3343265"/>
                <a:gd name="connsiteX15" fmla="*/ 2052499 w 3378518"/>
                <a:gd name="connsiteY15" fmla="*/ 409197 h 3343265"/>
                <a:gd name="connsiteX16" fmla="*/ 1721848 w 3378518"/>
                <a:gd name="connsiteY16" fmla="*/ 978193 h 3343265"/>
                <a:gd name="connsiteX17" fmla="*/ 1718264 w 3378518"/>
                <a:gd name="connsiteY17" fmla="*/ 1549318 h 3343265"/>
                <a:gd name="connsiteX18" fmla="*/ 1553358 w 3378518"/>
                <a:gd name="connsiteY18" fmla="*/ 1712169 h 3343265"/>
                <a:gd name="connsiteX19" fmla="*/ 982233 w 3378518"/>
                <a:gd name="connsiteY19" fmla="*/ 1708585 h 3343265"/>
                <a:gd name="connsiteX20" fmla="*/ 438132 w 3378518"/>
                <a:gd name="connsiteY20" fmla="*/ 1996240 h 3343265"/>
                <a:gd name="connsiteX21" fmla="*/ 1327831 w 3378518"/>
                <a:gd name="connsiteY21" fmla="*/ 2935982 h 3343265"/>
                <a:gd name="connsiteX22" fmla="*/ 1644360 w 3378518"/>
                <a:gd name="connsiteY22" fmla="*/ 2379076 h 3343265"/>
                <a:gd name="connsiteX23" fmla="*/ 1647944 w 3378518"/>
                <a:gd name="connsiteY23" fmla="*/ 1807951 h 3343265"/>
                <a:gd name="connsiteX24" fmla="*/ 1812850 w 3378518"/>
                <a:gd name="connsiteY24" fmla="*/ 1645100 h 3343265"/>
                <a:gd name="connsiteX25" fmla="*/ 2383975 w 3378518"/>
                <a:gd name="connsiteY25" fmla="*/ 1648684 h 3343265"/>
                <a:gd name="connsiteX26" fmla="*/ 2775160 w 3378518"/>
                <a:gd name="connsiteY26" fmla="*/ 1524061 h 3343265"/>
                <a:gd name="connsiteX27" fmla="*/ 2793741 w 3378518"/>
                <a:gd name="connsiteY27" fmla="*/ 1508778 h 3343265"/>
                <a:gd name="connsiteX28" fmla="*/ 2816322 w 3378518"/>
                <a:gd name="connsiteY28" fmla="*/ 1508471 h 3343265"/>
                <a:gd name="connsiteX29" fmla="*/ 2806599 w 3378518"/>
                <a:gd name="connsiteY29" fmla="*/ 1498202 h 3343265"/>
                <a:gd name="connsiteX30" fmla="*/ 2837773 w 3378518"/>
                <a:gd name="connsiteY30" fmla="*/ 1472561 h 3343265"/>
                <a:gd name="connsiteX31" fmla="*/ 2941609 w 3378518"/>
                <a:gd name="connsiteY31" fmla="*/ 1348315 h 3343265"/>
                <a:gd name="connsiteX32" fmla="*/ 2052499 w 3378518"/>
                <a:gd name="connsiteY32" fmla="*/ 409197 h 3343265"/>
                <a:gd name="connsiteX33" fmla="*/ 2174049 w 3378518"/>
                <a:gd name="connsiteY33" fmla="*/ 52146 h 3343265"/>
                <a:gd name="connsiteX34" fmla="*/ 3332823 w 3378518"/>
                <a:gd name="connsiteY34" fmla="*/ 1276097 h 3343265"/>
                <a:gd name="connsiteX35" fmla="*/ 3326372 w 3378518"/>
                <a:gd name="connsiteY35" fmla="*/ 1512000 h 3343265"/>
                <a:gd name="connsiteX36" fmla="*/ 3090468 w 3378518"/>
                <a:gd name="connsiteY36" fmla="*/ 1505547 h 3343265"/>
                <a:gd name="connsiteX37" fmla="*/ 3073378 w 3378518"/>
                <a:gd name="connsiteY37" fmla="*/ 1487496 h 3343265"/>
                <a:gd name="connsiteX38" fmla="*/ 2382792 w 3378518"/>
                <a:gd name="connsiteY38" fmla="*/ 1837062 h 3343265"/>
                <a:gd name="connsiteX39" fmla="*/ 1832752 w 3378518"/>
                <a:gd name="connsiteY39" fmla="*/ 1833609 h 3343265"/>
                <a:gd name="connsiteX40" fmla="*/ 1832752 w 3378518"/>
                <a:gd name="connsiteY40" fmla="*/ 2374892 h 3343265"/>
                <a:gd name="connsiteX41" fmla="*/ 1457702 w 3378518"/>
                <a:gd name="connsiteY41" fmla="*/ 3079064 h 3343265"/>
                <a:gd name="connsiteX42" fmla="*/ 1440373 w 3378518"/>
                <a:gd name="connsiteY42" fmla="*/ 3297572 h 3343265"/>
                <a:gd name="connsiteX43" fmla="*/ 1204469 w 3378518"/>
                <a:gd name="connsiteY43" fmla="*/ 3291119 h 3343265"/>
                <a:gd name="connsiteX44" fmla="*/ 45693 w 3378518"/>
                <a:gd name="connsiteY44" fmla="*/ 2067168 h 3343265"/>
                <a:gd name="connsiteX45" fmla="*/ 52146 w 3378518"/>
                <a:gd name="connsiteY45" fmla="*/ 1831267 h 3343265"/>
                <a:gd name="connsiteX46" fmla="*/ 288050 w 3378518"/>
                <a:gd name="connsiteY46" fmla="*/ 1837718 h 3343265"/>
                <a:gd name="connsiteX47" fmla="*/ 305161 w 3378518"/>
                <a:gd name="connsiteY47" fmla="*/ 1855791 h 3343265"/>
                <a:gd name="connsiteX48" fmla="*/ 978047 w 3378518"/>
                <a:gd name="connsiteY48" fmla="*/ 1520187 h 3343265"/>
                <a:gd name="connsiteX49" fmla="*/ 1530057 w 3378518"/>
                <a:gd name="connsiteY49" fmla="*/ 1520187 h 3343265"/>
                <a:gd name="connsiteX50" fmla="*/ 1533467 w 3378518"/>
                <a:gd name="connsiteY50" fmla="*/ 977008 h 3343265"/>
                <a:gd name="connsiteX51" fmla="*/ 1923558 w 3378518"/>
                <a:gd name="connsiteY51" fmla="*/ 268587 h 3343265"/>
                <a:gd name="connsiteX52" fmla="*/ 1938145 w 3378518"/>
                <a:gd name="connsiteY52" fmla="*/ 45695 h 3343265"/>
                <a:gd name="connsiteX53" fmla="*/ 2174049 w 3378518"/>
                <a:gd name="connsiteY53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1540529 w 3378518"/>
                <a:gd name="connsiteY8" fmla="*/ 2416784 h 3343265"/>
                <a:gd name="connsiteX9" fmla="*/ 1544133 w 3378518"/>
                <a:gd name="connsiteY9" fmla="*/ 2425125 h 3343265"/>
                <a:gd name="connsiteX10" fmla="*/ 1537828 w 3378518"/>
                <a:gd name="connsiteY10" fmla="*/ 2422532 h 3343265"/>
                <a:gd name="connsiteX11" fmla="*/ 1540529 w 3378518"/>
                <a:gd name="connsiteY11" fmla="*/ 2416784 h 3343265"/>
                <a:gd name="connsiteX12" fmla="*/ 2052499 w 3378518"/>
                <a:gd name="connsiteY12" fmla="*/ 409197 h 3343265"/>
                <a:gd name="connsiteX13" fmla="*/ 1721848 w 3378518"/>
                <a:gd name="connsiteY13" fmla="*/ 978193 h 3343265"/>
                <a:gd name="connsiteX14" fmla="*/ 1718264 w 3378518"/>
                <a:gd name="connsiteY14" fmla="*/ 1549318 h 3343265"/>
                <a:gd name="connsiteX15" fmla="*/ 1553358 w 3378518"/>
                <a:gd name="connsiteY15" fmla="*/ 1712169 h 3343265"/>
                <a:gd name="connsiteX16" fmla="*/ 982233 w 3378518"/>
                <a:gd name="connsiteY16" fmla="*/ 1708585 h 3343265"/>
                <a:gd name="connsiteX17" fmla="*/ 438132 w 3378518"/>
                <a:gd name="connsiteY17" fmla="*/ 1996240 h 3343265"/>
                <a:gd name="connsiteX18" fmla="*/ 1327831 w 3378518"/>
                <a:gd name="connsiteY18" fmla="*/ 2935982 h 3343265"/>
                <a:gd name="connsiteX19" fmla="*/ 1644360 w 3378518"/>
                <a:gd name="connsiteY19" fmla="*/ 2379076 h 3343265"/>
                <a:gd name="connsiteX20" fmla="*/ 1647944 w 3378518"/>
                <a:gd name="connsiteY20" fmla="*/ 1807951 h 3343265"/>
                <a:gd name="connsiteX21" fmla="*/ 1812850 w 3378518"/>
                <a:gd name="connsiteY21" fmla="*/ 1645100 h 3343265"/>
                <a:gd name="connsiteX22" fmla="*/ 2383975 w 3378518"/>
                <a:gd name="connsiteY22" fmla="*/ 1648684 h 3343265"/>
                <a:gd name="connsiteX23" fmla="*/ 2775160 w 3378518"/>
                <a:gd name="connsiteY23" fmla="*/ 1524061 h 3343265"/>
                <a:gd name="connsiteX24" fmla="*/ 2793741 w 3378518"/>
                <a:gd name="connsiteY24" fmla="*/ 1508778 h 3343265"/>
                <a:gd name="connsiteX25" fmla="*/ 2816322 w 3378518"/>
                <a:gd name="connsiteY25" fmla="*/ 1508471 h 3343265"/>
                <a:gd name="connsiteX26" fmla="*/ 2806599 w 3378518"/>
                <a:gd name="connsiteY26" fmla="*/ 1498202 h 3343265"/>
                <a:gd name="connsiteX27" fmla="*/ 2837773 w 3378518"/>
                <a:gd name="connsiteY27" fmla="*/ 1472561 h 3343265"/>
                <a:gd name="connsiteX28" fmla="*/ 2941609 w 3378518"/>
                <a:gd name="connsiteY28" fmla="*/ 1348315 h 3343265"/>
                <a:gd name="connsiteX29" fmla="*/ 2052499 w 3378518"/>
                <a:gd name="connsiteY29" fmla="*/ 409197 h 3343265"/>
                <a:gd name="connsiteX30" fmla="*/ 2174049 w 3378518"/>
                <a:gd name="connsiteY30" fmla="*/ 52146 h 3343265"/>
                <a:gd name="connsiteX31" fmla="*/ 3332823 w 3378518"/>
                <a:gd name="connsiteY31" fmla="*/ 1276097 h 3343265"/>
                <a:gd name="connsiteX32" fmla="*/ 3326372 w 3378518"/>
                <a:gd name="connsiteY32" fmla="*/ 1512000 h 3343265"/>
                <a:gd name="connsiteX33" fmla="*/ 3090468 w 3378518"/>
                <a:gd name="connsiteY33" fmla="*/ 1505547 h 3343265"/>
                <a:gd name="connsiteX34" fmla="*/ 3073378 w 3378518"/>
                <a:gd name="connsiteY34" fmla="*/ 1487496 h 3343265"/>
                <a:gd name="connsiteX35" fmla="*/ 2382792 w 3378518"/>
                <a:gd name="connsiteY35" fmla="*/ 1837062 h 3343265"/>
                <a:gd name="connsiteX36" fmla="*/ 1832752 w 3378518"/>
                <a:gd name="connsiteY36" fmla="*/ 1833609 h 3343265"/>
                <a:gd name="connsiteX37" fmla="*/ 1832752 w 3378518"/>
                <a:gd name="connsiteY37" fmla="*/ 2374892 h 3343265"/>
                <a:gd name="connsiteX38" fmla="*/ 1457702 w 3378518"/>
                <a:gd name="connsiteY38" fmla="*/ 3079064 h 3343265"/>
                <a:gd name="connsiteX39" fmla="*/ 1440373 w 3378518"/>
                <a:gd name="connsiteY39" fmla="*/ 3297572 h 3343265"/>
                <a:gd name="connsiteX40" fmla="*/ 1204469 w 3378518"/>
                <a:gd name="connsiteY40" fmla="*/ 3291119 h 3343265"/>
                <a:gd name="connsiteX41" fmla="*/ 45693 w 3378518"/>
                <a:gd name="connsiteY41" fmla="*/ 2067168 h 3343265"/>
                <a:gd name="connsiteX42" fmla="*/ 52146 w 3378518"/>
                <a:gd name="connsiteY42" fmla="*/ 1831267 h 3343265"/>
                <a:gd name="connsiteX43" fmla="*/ 288050 w 3378518"/>
                <a:gd name="connsiteY43" fmla="*/ 1837718 h 3343265"/>
                <a:gd name="connsiteX44" fmla="*/ 305161 w 3378518"/>
                <a:gd name="connsiteY44" fmla="*/ 1855791 h 3343265"/>
                <a:gd name="connsiteX45" fmla="*/ 978047 w 3378518"/>
                <a:gd name="connsiteY45" fmla="*/ 1520187 h 3343265"/>
                <a:gd name="connsiteX46" fmla="*/ 1530057 w 3378518"/>
                <a:gd name="connsiteY46" fmla="*/ 1520187 h 3343265"/>
                <a:gd name="connsiteX47" fmla="*/ 1533467 w 3378518"/>
                <a:gd name="connsiteY47" fmla="*/ 977008 h 3343265"/>
                <a:gd name="connsiteX48" fmla="*/ 1923558 w 3378518"/>
                <a:gd name="connsiteY48" fmla="*/ 268587 h 3343265"/>
                <a:gd name="connsiteX49" fmla="*/ 1938145 w 3378518"/>
                <a:gd name="connsiteY49" fmla="*/ 45695 h 3343265"/>
                <a:gd name="connsiteX50" fmla="*/ 2174049 w 3378518"/>
                <a:gd name="connsiteY50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1537828 w 3378518"/>
                <a:gd name="connsiteY8" fmla="*/ 2422532 h 3343265"/>
                <a:gd name="connsiteX9" fmla="*/ 1544133 w 3378518"/>
                <a:gd name="connsiteY9" fmla="*/ 2425125 h 3343265"/>
                <a:gd name="connsiteX10" fmla="*/ 1537828 w 3378518"/>
                <a:gd name="connsiteY10" fmla="*/ 2422532 h 3343265"/>
                <a:gd name="connsiteX11" fmla="*/ 2052499 w 3378518"/>
                <a:gd name="connsiteY11" fmla="*/ 409197 h 3343265"/>
                <a:gd name="connsiteX12" fmla="*/ 1721848 w 3378518"/>
                <a:gd name="connsiteY12" fmla="*/ 978193 h 3343265"/>
                <a:gd name="connsiteX13" fmla="*/ 1718264 w 3378518"/>
                <a:gd name="connsiteY13" fmla="*/ 1549318 h 3343265"/>
                <a:gd name="connsiteX14" fmla="*/ 1553358 w 3378518"/>
                <a:gd name="connsiteY14" fmla="*/ 1712169 h 3343265"/>
                <a:gd name="connsiteX15" fmla="*/ 982233 w 3378518"/>
                <a:gd name="connsiteY15" fmla="*/ 1708585 h 3343265"/>
                <a:gd name="connsiteX16" fmla="*/ 438132 w 3378518"/>
                <a:gd name="connsiteY16" fmla="*/ 1996240 h 3343265"/>
                <a:gd name="connsiteX17" fmla="*/ 1327831 w 3378518"/>
                <a:gd name="connsiteY17" fmla="*/ 2935982 h 3343265"/>
                <a:gd name="connsiteX18" fmla="*/ 1644360 w 3378518"/>
                <a:gd name="connsiteY18" fmla="*/ 2379076 h 3343265"/>
                <a:gd name="connsiteX19" fmla="*/ 1647944 w 3378518"/>
                <a:gd name="connsiteY19" fmla="*/ 1807951 h 3343265"/>
                <a:gd name="connsiteX20" fmla="*/ 1812850 w 3378518"/>
                <a:gd name="connsiteY20" fmla="*/ 1645100 h 3343265"/>
                <a:gd name="connsiteX21" fmla="*/ 2383975 w 3378518"/>
                <a:gd name="connsiteY21" fmla="*/ 1648684 h 3343265"/>
                <a:gd name="connsiteX22" fmla="*/ 2775160 w 3378518"/>
                <a:gd name="connsiteY22" fmla="*/ 1524061 h 3343265"/>
                <a:gd name="connsiteX23" fmla="*/ 2793741 w 3378518"/>
                <a:gd name="connsiteY23" fmla="*/ 1508778 h 3343265"/>
                <a:gd name="connsiteX24" fmla="*/ 2816322 w 3378518"/>
                <a:gd name="connsiteY24" fmla="*/ 1508471 h 3343265"/>
                <a:gd name="connsiteX25" fmla="*/ 2806599 w 3378518"/>
                <a:gd name="connsiteY25" fmla="*/ 1498202 h 3343265"/>
                <a:gd name="connsiteX26" fmla="*/ 2837773 w 3378518"/>
                <a:gd name="connsiteY26" fmla="*/ 1472561 h 3343265"/>
                <a:gd name="connsiteX27" fmla="*/ 2941609 w 3378518"/>
                <a:gd name="connsiteY27" fmla="*/ 1348315 h 3343265"/>
                <a:gd name="connsiteX28" fmla="*/ 2052499 w 3378518"/>
                <a:gd name="connsiteY28" fmla="*/ 409197 h 3343265"/>
                <a:gd name="connsiteX29" fmla="*/ 2174049 w 3378518"/>
                <a:gd name="connsiteY29" fmla="*/ 52146 h 3343265"/>
                <a:gd name="connsiteX30" fmla="*/ 3332823 w 3378518"/>
                <a:gd name="connsiteY30" fmla="*/ 1276097 h 3343265"/>
                <a:gd name="connsiteX31" fmla="*/ 3326372 w 3378518"/>
                <a:gd name="connsiteY31" fmla="*/ 1512000 h 3343265"/>
                <a:gd name="connsiteX32" fmla="*/ 3090468 w 3378518"/>
                <a:gd name="connsiteY32" fmla="*/ 1505547 h 3343265"/>
                <a:gd name="connsiteX33" fmla="*/ 3073378 w 3378518"/>
                <a:gd name="connsiteY33" fmla="*/ 1487496 h 3343265"/>
                <a:gd name="connsiteX34" fmla="*/ 2382792 w 3378518"/>
                <a:gd name="connsiteY34" fmla="*/ 1837062 h 3343265"/>
                <a:gd name="connsiteX35" fmla="*/ 1832752 w 3378518"/>
                <a:gd name="connsiteY35" fmla="*/ 1833609 h 3343265"/>
                <a:gd name="connsiteX36" fmla="*/ 1832752 w 3378518"/>
                <a:gd name="connsiteY36" fmla="*/ 2374892 h 3343265"/>
                <a:gd name="connsiteX37" fmla="*/ 1457702 w 3378518"/>
                <a:gd name="connsiteY37" fmla="*/ 3079064 h 3343265"/>
                <a:gd name="connsiteX38" fmla="*/ 1440373 w 3378518"/>
                <a:gd name="connsiteY38" fmla="*/ 3297572 h 3343265"/>
                <a:gd name="connsiteX39" fmla="*/ 1204469 w 3378518"/>
                <a:gd name="connsiteY39" fmla="*/ 3291119 h 3343265"/>
                <a:gd name="connsiteX40" fmla="*/ 45693 w 3378518"/>
                <a:gd name="connsiteY40" fmla="*/ 2067168 h 3343265"/>
                <a:gd name="connsiteX41" fmla="*/ 52146 w 3378518"/>
                <a:gd name="connsiteY41" fmla="*/ 1831267 h 3343265"/>
                <a:gd name="connsiteX42" fmla="*/ 288050 w 3378518"/>
                <a:gd name="connsiteY42" fmla="*/ 1837718 h 3343265"/>
                <a:gd name="connsiteX43" fmla="*/ 305161 w 3378518"/>
                <a:gd name="connsiteY43" fmla="*/ 1855791 h 3343265"/>
                <a:gd name="connsiteX44" fmla="*/ 978047 w 3378518"/>
                <a:gd name="connsiteY44" fmla="*/ 1520187 h 3343265"/>
                <a:gd name="connsiteX45" fmla="*/ 1530057 w 3378518"/>
                <a:gd name="connsiteY45" fmla="*/ 1520187 h 3343265"/>
                <a:gd name="connsiteX46" fmla="*/ 1533467 w 3378518"/>
                <a:gd name="connsiteY46" fmla="*/ 977008 h 3343265"/>
                <a:gd name="connsiteX47" fmla="*/ 1923558 w 3378518"/>
                <a:gd name="connsiteY47" fmla="*/ 268587 h 3343265"/>
                <a:gd name="connsiteX48" fmla="*/ 1938145 w 3378518"/>
                <a:gd name="connsiteY48" fmla="*/ 45695 h 3343265"/>
                <a:gd name="connsiteX49" fmla="*/ 2174049 w 3378518"/>
                <a:gd name="connsiteY49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2052499 w 3378518"/>
                <a:gd name="connsiteY8" fmla="*/ 409197 h 3343265"/>
                <a:gd name="connsiteX9" fmla="*/ 1721848 w 3378518"/>
                <a:gd name="connsiteY9" fmla="*/ 978193 h 3343265"/>
                <a:gd name="connsiteX10" fmla="*/ 1718264 w 3378518"/>
                <a:gd name="connsiteY10" fmla="*/ 1549318 h 3343265"/>
                <a:gd name="connsiteX11" fmla="*/ 1553358 w 3378518"/>
                <a:gd name="connsiteY11" fmla="*/ 1712169 h 3343265"/>
                <a:gd name="connsiteX12" fmla="*/ 982233 w 3378518"/>
                <a:gd name="connsiteY12" fmla="*/ 1708585 h 3343265"/>
                <a:gd name="connsiteX13" fmla="*/ 438132 w 3378518"/>
                <a:gd name="connsiteY13" fmla="*/ 1996240 h 3343265"/>
                <a:gd name="connsiteX14" fmla="*/ 1327831 w 3378518"/>
                <a:gd name="connsiteY14" fmla="*/ 2935982 h 3343265"/>
                <a:gd name="connsiteX15" fmla="*/ 1644360 w 3378518"/>
                <a:gd name="connsiteY15" fmla="*/ 2379076 h 3343265"/>
                <a:gd name="connsiteX16" fmla="*/ 1647944 w 3378518"/>
                <a:gd name="connsiteY16" fmla="*/ 1807951 h 3343265"/>
                <a:gd name="connsiteX17" fmla="*/ 1812850 w 3378518"/>
                <a:gd name="connsiteY17" fmla="*/ 1645100 h 3343265"/>
                <a:gd name="connsiteX18" fmla="*/ 2383975 w 3378518"/>
                <a:gd name="connsiteY18" fmla="*/ 1648684 h 3343265"/>
                <a:gd name="connsiteX19" fmla="*/ 2775160 w 3378518"/>
                <a:gd name="connsiteY19" fmla="*/ 1524061 h 3343265"/>
                <a:gd name="connsiteX20" fmla="*/ 2793741 w 3378518"/>
                <a:gd name="connsiteY20" fmla="*/ 1508778 h 3343265"/>
                <a:gd name="connsiteX21" fmla="*/ 2816322 w 3378518"/>
                <a:gd name="connsiteY21" fmla="*/ 1508471 h 3343265"/>
                <a:gd name="connsiteX22" fmla="*/ 2806599 w 3378518"/>
                <a:gd name="connsiteY22" fmla="*/ 1498202 h 3343265"/>
                <a:gd name="connsiteX23" fmla="*/ 2837773 w 3378518"/>
                <a:gd name="connsiteY23" fmla="*/ 1472561 h 3343265"/>
                <a:gd name="connsiteX24" fmla="*/ 2941609 w 3378518"/>
                <a:gd name="connsiteY24" fmla="*/ 1348315 h 3343265"/>
                <a:gd name="connsiteX25" fmla="*/ 2052499 w 3378518"/>
                <a:gd name="connsiteY25" fmla="*/ 409197 h 3343265"/>
                <a:gd name="connsiteX26" fmla="*/ 2174049 w 3378518"/>
                <a:gd name="connsiteY26" fmla="*/ 52146 h 3343265"/>
                <a:gd name="connsiteX27" fmla="*/ 3332823 w 3378518"/>
                <a:gd name="connsiteY27" fmla="*/ 1276097 h 3343265"/>
                <a:gd name="connsiteX28" fmla="*/ 3326372 w 3378518"/>
                <a:gd name="connsiteY28" fmla="*/ 1512000 h 3343265"/>
                <a:gd name="connsiteX29" fmla="*/ 3090468 w 3378518"/>
                <a:gd name="connsiteY29" fmla="*/ 1505547 h 3343265"/>
                <a:gd name="connsiteX30" fmla="*/ 3073378 w 3378518"/>
                <a:gd name="connsiteY30" fmla="*/ 1487496 h 3343265"/>
                <a:gd name="connsiteX31" fmla="*/ 2382792 w 3378518"/>
                <a:gd name="connsiteY31" fmla="*/ 1837062 h 3343265"/>
                <a:gd name="connsiteX32" fmla="*/ 1832752 w 3378518"/>
                <a:gd name="connsiteY32" fmla="*/ 1833609 h 3343265"/>
                <a:gd name="connsiteX33" fmla="*/ 1832752 w 3378518"/>
                <a:gd name="connsiteY33" fmla="*/ 2374892 h 3343265"/>
                <a:gd name="connsiteX34" fmla="*/ 1457702 w 3378518"/>
                <a:gd name="connsiteY34" fmla="*/ 3079064 h 3343265"/>
                <a:gd name="connsiteX35" fmla="*/ 1440373 w 3378518"/>
                <a:gd name="connsiteY35" fmla="*/ 3297572 h 3343265"/>
                <a:gd name="connsiteX36" fmla="*/ 1204469 w 3378518"/>
                <a:gd name="connsiteY36" fmla="*/ 3291119 h 3343265"/>
                <a:gd name="connsiteX37" fmla="*/ 45693 w 3378518"/>
                <a:gd name="connsiteY37" fmla="*/ 2067168 h 3343265"/>
                <a:gd name="connsiteX38" fmla="*/ 52146 w 3378518"/>
                <a:gd name="connsiteY38" fmla="*/ 1831267 h 3343265"/>
                <a:gd name="connsiteX39" fmla="*/ 288050 w 3378518"/>
                <a:gd name="connsiteY39" fmla="*/ 1837718 h 3343265"/>
                <a:gd name="connsiteX40" fmla="*/ 305161 w 3378518"/>
                <a:gd name="connsiteY40" fmla="*/ 1855791 h 3343265"/>
                <a:gd name="connsiteX41" fmla="*/ 978047 w 3378518"/>
                <a:gd name="connsiteY41" fmla="*/ 1520187 h 3343265"/>
                <a:gd name="connsiteX42" fmla="*/ 1530057 w 3378518"/>
                <a:gd name="connsiteY42" fmla="*/ 1520187 h 3343265"/>
                <a:gd name="connsiteX43" fmla="*/ 1533467 w 3378518"/>
                <a:gd name="connsiteY43" fmla="*/ 977008 h 3343265"/>
                <a:gd name="connsiteX44" fmla="*/ 1923558 w 3378518"/>
                <a:gd name="connsiteY44" fmla="*/ 268587 h 3343265"/>
                <a:gd name="connsiteX45" fmla="*/ 1938145 w 3378518"/>
                <a:gd name="connsiteY45" fmla="*/ 45695 h 3343265"/>
                <a:gd name="connsiteX46" fmla="*/ 2174049 w 3378518"/>
                <a:gd name="connsiteY46" fmla="*/ 52146 h 3343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378518" h="3343265">
                  <a:moveTo>
                    <a:pt x="890036" y="1777279"/>
                  </a:moveTo>
                  <a:lnTo>
                    <a:pt x="867690" y="1772294"/>
                  </a:lnTo>
                  <a:lnTo>
                    <a:pt x="874046" y="1768943"/>
                  </a:lnTo>
                  <a:lnTo>
                    <a:pt x="890036" y="1777279"/>
                  </a:lnTo>
                  <a:close/>
                  <a:moveTo>
                    <a:pt x="910377" y="1787884"/>
                  </a:moveTo>
                  <a:lnTo>
                    <a:pt x="909725" y="1788361"/>
                  </a:lnTo>
                  <a:lnTo>
                    <a:pt x="905259" y="1785216"/>
                  </a:lnTo>
                  <a:lnTo>
                    <a:pt x="910377" y="1787884"/>
                  </a:lnTo>
                  <a:close/>
                  <a:moveTo>
                    <a:pt x="2052499" y="409197"/>
                  </a:moveTo>
                  <a:cubicBezTo>
                    <a:pt x="1855567" y="522139"/>
                    <a:pt x="1723377" y="734475"/>
                    <a:pt x="1721848" y="978193"/>
                  </a:cubicBezTo>
                  <a:cubicBezTo>
                    <a:pt x="1720653" y="1168568"/>
                    <a:pt x="1719459" y="1358943"/>
                    <a:pt x="1718264" y="1549318"/>
                  </a:cubicBezTo>
                  <a:lnTo>
                    <a:pt x="1553358" y="1712169"/>
                  </a:lnTo>
                  <a:lnTo>
                    <a:pt x="982233" y="1708585"/>
                  </a:lnTo>
                  <a:cubicBezTo>
                    <a:pt x="755048" y="1707160"/>
                    <a:pt x="553704" y="1819601"/>
                    <a:pt x="438132" y="1996240"/>
                  </a:cubicBezTo>
                  <a:lnTo>
                    <a:pt x="1327831" y="2935982"/>
                  </a:lnTo>
                  <a:cubicBezTo>
                    <a:pt x="1517741" y="2823547"/>
                    <a:pt x="1642874" y="2616160"/>
                    <a:pt x="1644360" y="2379076"/>
                  </a:cubicBezTo>
                  <a:cubicBezTo>
                    <a:pt x="1645555" y="2188701"/>
                    <a:pt x="1646749" y="1998326"/>
                    <a:pt x="1647944" y="1807951"/>
                  </a:cubicBezTo>
                  <a:lnTo>
                    <a:pt x="1812850" y="1645100"/>
                  </a:lnTo>
                  <a:lnTo>
                    <a:pt x="2383975" y="1648684"/>
                  </a:lnTo>
                  <a:cubicBezTo>
                    <a:pt x="2530062" y="1649601"/>
                    <a:pt x="2665464" y="1603436"/>
                    <a:pt x="2775160" y="1524061"/>
                  </a:cubicBezTo>
                  <a:lnTo>
                    <a:pt x="2793741" y="1508778"/>
                  </a:lnTo>
                  <a:lnTo>
                    <a:pt x="2816322" y="1508471"/>
                  </a:lnTo>
                  <a:lnTo>
                    <a:pt x="2806599" y="1498202"/>
                  </a:lnTo>
                  <a:lnTo>
                    <a:pt x="2837773" y="1472561"/>
                  </a:lnTo>
                  <a:cubicBezTo>
                    <a:pt x="2877299" y="1435719"/>
                    <a:pt x="2912231" y="1394008"/>
                    <a:pt x="2941609" y="1348315"/>
                  </a:cubicBezTo>
                  <a:lnTo>
                    <a:pt x="2052499" y="409197"/>
                  </a:lnTo>
                  <a:close/>
                  <a:moveTo>
                    <a:pt x="2174049" y="52146"/>
                  </a:moveTo>
                  <a:lnTo>
                    <a:pt x="3332823" y="1276097"/>
                  </a:lnTo>
                  <a:cubicBezTo>
                    <a:pt x="3396186" y="1343023"/>
                    <a:pt x="3393298" y="1448638"/>
                    <a:pt x="3326372" y="1512000"/>
                  </a:cubicBezTo>
                  <a:cubicBezTo>
                    <a:pt x="3259446" y="1575361"/>
                    <a:pt x="3153829" y="1572473"/>
                    <a:pt x="3090468" y="1505547"/>
                  </a:cubicBezTo>
                  <a:lnTo>
                    <a:pt x="3073378" y="1487496"/>
                  </a:lnTo>
                  <a:cubicBezTo>
                    <a:pt x="2919662" y="1701713"/>
                    <a:pt x="2666991" y="1838843"/>
                    <a:pt x="2382792" y="1837062"/>
                  </a:cubicBezTo>
                  <a:lnTo>
                    <a:pt x="1832752" y="1833609"/>
                  </a:lnTo>
                  <a:lnTo>
                    <a:pt x="1832752" y="2374892"/>
                  </a:lnTo>
                  <a:cubicBezTo>
                    <a:pt x="1832752" y="2668478"/>
                    <a:pt x="1684730" y="2927490"/>
                    <a:pt x="1457702" y="3079064"/>
                  </a:cubicBezTo>
                  <a:cubicBezTo>
                    <a:pt x="1509390" y="3144226"/>
                    <a:pt x="1502268" y="3238971"/>
                    <a:pt x="1440373" y="3297572"/>
                  </a:cubicBezTo>
                  <a:cubicBezTo>
                    <a:pt x="1373447" y="3360933"/>
                    <a:pt x="1267830" y="3358045"/>
                    <a:pt x="1204469" y="3291119"/>
                  </a:cubicBezTo>
                  <a:lnTo>
                    <a:pt x="45693" y="2067168"/>
                  </a:lnTo>
                  <a:cubicBezTo>
                    <a:pt x="-17668" y="2000245"/>
                    <a:pt x="-14779" y="1894627"/>
                    <a:pt x="52146" y="1831267"/>
                  </a:cubicBezTo>
                  <a:cubicBezTo>
                    <a:pt x="119072" y="1767904"/>
                    <a:pt x="224687" y="1770794"/>
                    <a:pt x="288050" y="1837718"/>
                  </a:cubicBezTo>
                  <a:lnTo>
                    <a:pt x="305161" y="1855791"/>
                  </a:lnTo>
                  <a:cubicBezTo>
                    <a:pt x="457589" y="1650481"/>
                    <a:pt x="702601" y="1520187"/>
                    <a:pt x="978047" y="1520187"/>
                  </a:cubicBezTo>
                  <a:lnTo>
                    <a:pt x="1530057" y="1520187"/>
                  </a:lnTo>
                  <a:cubicBezTo>
                    <a:pt x="1531194" y="1339127"/>
                    <a:pt x="1532330" y="1158068"/>
                    <a:pt x="1533467" y="977008"/>
                  </a:cubicBezTo>
                  <a:cubicBezTo>
                    <a:pt x="1535338" y="678827"/>
                    <a:pt x="1689679" y="417271"/>
                    <a:pt x="1923558" y="268587"/>
                  </a:cubicBezTo>
                  <a:cubicBezTo>
                    <a:pt x="1868853" y="203019"/>
                    <a:pt x="1874955" y="105520"/>
                    <a:pt x="1938145" y="45695"/>
                  </a:cubicBezTo>
                  <a:cubicBezTo>
                    <a:pt x="2005071" y="-17668"/>
                    <a:pt x="2110688" y="-14780"/>
                    <a:pt x="2174049" y="5214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grpSp>
          <p:nvGrpSpPr>
            <p:cNvPr id="57" name="그룹 60">
              <a:extLst>
                <a:ext uri="{FF2B5EF4-FFF2-40B4-BE49-F238E27FC236}">
                  <a16:creationId xmlns:a16="http://schemas.microsoft.com/office/drawing/2014/main" id="{73E0E456-520E-4A20-8AF3-E4C993D7B307}"/>
                </a:ext>
              </a:extLst>
            </p:cNvPr>
            <p:cNvGrpSpPr/>
            <p:nvPr/>
          </p:nvGrpSpPr>
          <p:grpSpPr>
            <a:xfrm>
              <a:off x="5558699" y="2598826"/>
              <a:ext cx="1089476" cy="1686250"/>
              <a:chOff x="5558699" y="2598826"/>
              <a:chExt cx="1089476" cy="1686250"/>
            </a:xfrm>
            <a:grpFill/>
          </p:grpSpPr>
          <p:grpSp>
            <p:nvGrpSpPr>
              <p:cNvPr id="58" name="그룹 49">
                <a:extLst>
                  <a:ext uri="{FF2B5EF4-FFF2-40B4-BE49-F238E27FC236}">
                    <a16:creationId xmlns:a16="http://schemas.microsoft.com/office/drawing/2014/main" id="{F403FFBB-F9B5-45AB-A218-EDD8A40C57EB}"/>
                  </a:ext>
                </a:extLst>
              </p:cNvPr>
              <p:cNvGrpSpPr/>
              <p:nvPr/>
            </p:nvGrpSpPr>
            <p:grpSpPr>
              <a:xfrm>
                <a:off x="5617507" y="3979880"/>
                <a:ext cx="305196" cy="305196"/>
                <a:chOff x="2460435" y="1380960"/>
                <a:chExt cx="914400" cy="914400"/>
              </a:xfrm>
              <a:grpFill/>
            </p:grpSpPr>
            <p:sp>
              <p:nvSpPr>
                <p:cNvPr id="89" name="타원 50">
                  <a:extLst>
                    <a:ext uri="{FF2B5EF4-FFF2-40B4-BE49-F238E27FC236}">
                      <a16:creationId xmlns:a16="http://schemas.microsoft.com/office/drawing/2014/main" id="{C5AABFB6-972B-49E6-83C0-7641375C9A86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90" name="타원 51">
                  <a:extLst>
                    <a:ext uri="{FF2B5EF4-FFF2-40B4-BE49-F238E27FC236}">
                      <a16:creationId xmlns:a16="http://schemas.microsoft.com/office/drawing/2014/main" id="{6E8C635E-B207-4EC5-ACFC-F157CD2605C1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91" name="Block Arc 11">
                  <a:extLst>
                    <a:ext uri="{FF2B5EF4-FFF2-40B4-BE49-F238E27FC236}">
                      <a16:creationId xmlns:a16="http://schemas.microsoft.com/office/drawing/2014/main" id="{94BC1458-3473-4690-8024-242BEBBBCC7D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</p:grpSp>
          <p:grpSp>
            <p:nvGrpSpPr>
              <p:cNvPr id="59" name="그룹 21">
                <a:extLst>
                  <a:ext uri="{FF2B5EF4-FFF2-40B4-BE49-F238E27FC236}">
                    <a16:creationId xmlns:a16="http://schemas.microsoft.com/office/drawing/2014/main" id="{3E7A0D24-1916-464E-A379-12E27AEA3924}"/>
                  </a:ext>
                </a:extLst>
              </p:cNvPr>
              <p:cNvGrpSpPr/>
              <p:nvPr/>
            </p:nvGrpSpPr>
            <p:grpSpPr>
              <a:xfrm>
                <a:off x="5811672" y="3628906"/>
                <a:ext cx="305196" cy="305196"/>
                <a:chOff x="2460435" y="1380960"/>
                <a:chExt cx="914400" cy="914400"/>
              </a:xfrm>
              <a:grpFill/>
            </p:grpSpPr>
            <p:sp>
              <p:nvSpPr>
                <p:cNvPr id="86" name="타원 22">
                  <a:extLst>
                    <a:ext uri="{FF2B5EF4-FFF2-40B4-BE49-F238E27FC236}">
                      <a16:creationId xmlns:a16="http://schemas.microsoft.com/office/drawing/2014/main" id="{8F68600F-2E1B-4E99-BA4B-189DC0A21C9F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87" name="타원 23">
                  <a:extLst>
                    <a:ext uri="{FF2B5EF4-FFF2-40B4-BE49-F238E27FC236}">
                      <a16:creationId xmlns:a16="http://schemas.microsoft.com/office/drawing/2014/main" id="{54A2308A-C80A-4214-A484-2C7091F289F4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88" name="Block Arc 11">
                  <a:extLst>
                    <a:ext uri="{FF2B5EF4-FFF2-40B4-BE49-F238E27FC236}">
                      <a16:creationId xmlns:a16="http://schemas.microsoft.com/office/drawing/2014/main" id="{010D9CDD-7BC3-4F0D-880F-841B6A160D3E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</p:grpSp>
          <p:grpSp>
            <p:nvGrpSpPr>
              <p:cNvPr id="60" name="그룹 25">
                <a:extLst>
                  <a:ext uri="{FF2B5EF4-FFF2-40B4-BE49-F238E27FC236}">
                    <a16:creationId xmlns:a16="http://schemas.microsoft.com/office/drawing/2014/main" id="{EA94E300-5FC5-4C1B-83AF-048A13A06F12}"/>
                  </a:ext>
                </a:extLst>
              </p:cNvPr>
              <p:cNvGrpSpPr/>
              <p:nvPr/>
            </p:nvGrpSpPr>
            <p:grpSpPr>
              <a:xfrm>
                <a:off x="6050354" y="3733355"/>
                <a:ext cx="305196" cy="305196"/>
                <a:chOff x="2460435" y="1380960"/>
                <a:chExt cx="914400" cy="914400"/>
              </a:xfrm>
              <a:grpFill/>
            </p:grpSpPr>
            <p:sp>
              <p:nvSpPr>
                <p:cNvPr id="83" name="타원 26">
                  <a:extLst>
                    <a:ext uri="{FF2B5EF4-FFF2-40B4-BE49-F238E27FC236}">
                      <a16:creationId xmlns:a16="http://schemas.microsoft.com/office/drawing/2014/main" id="{9D803B65-9E4F-47B6-A913-219FC6C2E68E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84" name="타원 27">
                  <a:extLst>
                    <a:ext uri="{FF2B5EF4-FFF2-40B4-BE49-F238E27FC236}">
                      <a16:creationId xmlns:a16="http://schemas.microsoft.com/office/drawing/2014/main" id="{BF4D163D-C55B-472C-8062-A7A2AE1480AE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85" name="Block Arc 11">
                  <a:extLst>
                    <a:ext uri="{FF2B5EF4-FFF2-40B4-BE49-F238E27FC236}">
                      <a16:creationId xmlns:a16="http://schemas.microsoft.com/office/drawing/2014/main" id="{E779440B-61AF-4074-8947-E7ED9B8C37E1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</p:grpSp>
          <p:grpSp>
            <p:nvGrpSpPr>
              <p:cNvPr id="61" name="그룹 29">
                <a:extLst>
                  <a:ext uri="{FF2B5EF4-FFF2-40B4-BE49-F238E27FC236}">
                    <a16:creationId xmlns:a16="http://schemas.microsoft.com/office/drawing/2014/main" id="{4FB915B4-B5A1-486E-AE0C-695F44BDBAC5}"/>
                  </a:ext>
                </a:extLst>
              </p:cNvPr>
              <p:cNvGrpSpPr/>
              <p:nvPr/>
            </p:nvGrpSpPr>
            <p:grpSpPr>
              <a:xfrm>
                <a:off x="5804852" y="3899206"/>
                <a:ext cx="305196" cy="305196"/>
                <a:chOff x="2460435" y="1380960"/>
                <a:chExt cx="914400" cy="914400"/>
              </a:xfrm>
              <a:grpFill/>
            </p:grpSpPr>
            <p:sp>
              <p:nvSpPr>
                <p:cNvPr id="80" name="타원 30">
                  <a:extLst>
                    <a:ext uri="{FF2B5EF4-FFF2-40B4-BE49-F238E27FC236}">
                      <a16:creationId xmlns:a16="http://schemas.microsoft.com/office/drawing/2014/main" id="{36C433E1-9D23-4D10-B7C6-C627F2F1BB7A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81" name="타원 31">
                  <a:extLst>
                    <a:ext uri="{FF2B5EF4-FFF2-40B4-BE49-F238E27FC236}">
                      <a16:creationId xmlns:a16="http://schemas.microsoft.com/office/drawing/2014/main" id="{9A57EF06-9FD4-410C-AED9-506247F0212A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82" name="Block Arc 11">
                  <a:extLst>
                    <a:ext uri="{FF2B5EF4-FFF2-40B4-BE49-F238E27FC236}">
                      <a16:creationId xmlns:a16="http://schemas.microsoft.com/office/drawing/2014/main" id="{ED1DF54A-165C-4C18-8008-9CB5D7D3F0BB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</p:grpSp>
          <p:grpSp>
            <p:nvGrpSpPr>
              <p:cNvPr id="62" name="그룹 33">
                <a:extLst>
                  <a:ext uri="{FF2B5EF4-FFF2-40B4-BE49-F238E27FC236}">
                    <a16:creationId xmlns:a16="http://schemas.microsoft.com/office/drawing/2014/main" id="{D697C135-00C1-47DE-99AC-6B96FCCB8C13}"/>
                  </a:ext>
                </a:extLst>
              </p:cNvPr>
              <p:cNvGrpSpPr/>
              <p:nvPr/>
            </p:nvGrpSpPr>
            <p:grpSpPr>
              <a:xfrm>
                <a:off x="5558699" y="3770159"/>
                <a:ext cx="305196" cy="305196"/>
                <a:chOff x="2460435" y="1380960"/>
                <a:chExt cx="914400" cy="914400"/>
              </a:xfrm>
              <a:grpFill/>
            </p:grpSpPr>
            <p:sp>
              <p:nvSpPr>
                <p:cNvPr id="77" name="타원 34">
                  <a:extLst>
                    <a:ext uri="{FF2B5EF4-FFF2-40B4-BE49-F238E27FC236}">
                      <a16:creationId xmlns:a16="http://schemas.microsoft.com/office/drawing/2014/main" id="{E8EE6BFE-FB78-4AEC-AFAE-D09CACE09AFA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78" name="타원 35">
                  <a:extLst>
                    <a:ext uri="{FF2B5EF4-FFF2-40B4-BE49-F238E27FC236}">
                      <a16:creationId xmlns:a16="http://schemas.microsoft.com/office/drawing/2014/main" id="{FEC2E71D-B9D7-4699-95BF-C3907A6BB79B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79" name="Block Arc 11">
                  <a:extLst>
                    <a:ext uri="{FF2B5EF4-FFF2-40B4-BE49-F238E27FC236}">
                      <a16:creationId xmlns:a16="http://schemas.microsoft.com/office/drawing/2014/main" id="{3234D451-EBDC-4064-96A2-2465CD6C1330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</p:grpSp>
          <p:grpSp>
            <p:nvGrpSpPr>
              <p:cNvPr id="63" name="그룹 37">
                <a:extLst>
                  <a:ext uri="{FF2B5EF4-FFF2-40B4-BE49-F238E27FC236}">
                    <a16:creationId xmlns:a16="http://schemas.microsoft.com/office/drawing/2014/main" id="{9D82CBE8-5974-44C5-B9FC-55322310D20E}"/>
                  </a:ext>
                </a:extLst>
              </p:cNvPr>
              <p:cNvGrpSpPr/>
              <p:nvPr/>
            </p:nvGrpSpPr>
            <p:grpSpPr>
              <a:xfrm>
                <a:off x="6065408" y="3964544"/>
                <a:ext cx="305196" cy="305196"/>
                <a:chOff x="2460435" y="1380960"/>
                <a:chExt cx="914400" cy="914400"/>
              </a:xfrm>
              <a:grpFill/>
            </p:grpSpPr>
            <p:sp>
              <p:nvSpPr>
                <p:cNvPr id="74" name="타원 38">
                  <a:extLst>
                    <a:ext uri="{FF2B5EF4-FFF2-40B4-BE49-F238E27FC236}">
                      <a16:creationId xmlns:a16="http://schemas.microsoft.com/office/drawing/2014/main" id="{14D2B720-CFAE-4EB1-AC4D-FBBE6AA55B9B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75" name="타원 39">
                  <a:extLst>
                    <a:ext uri="{FF2B5EF4-FFF2-40B4-BE49-F238E27FC236}">
                      <a16:creationId xmlns:a16="http://schemas.microsoft.com/office/drawing/2014/main" id="{B66C80DE-B695-481B-9E30-20C55D22A7D8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76" name="Block Arc 11">
                  <a:extLst>
                    <a:ext uri="{FF2B5EF4-FFF2-40B4-BE49-F238E27FC236}">
                      <a16:creationId xmlns:a16="http://schemas.microsoft.com/office/drawing/2014/main" id="{FED238F0-8220-4547-BA42-E6DAE9F74B67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</p:grpSp>
          <p:grpSp>
            <p:nvGrpSpPr>
              <p:cNvPr id="64" name="그룹 41">
                <a:extLst>
                  <a:ext uri="{FF2B5EF4-FFF2-40B4-BE49-F238E27FC236}">
                    <a16:creationId xmlns:a16="http://schemas.microsoft.com/office/drawing/2014/main" id="{51B3B736-798F-43E7-8293-BB6FCDC463EF}"/>
                  </a:ext>
                </a:extLst>
              </p:cNvPr>
              <p:cNvGrpSpPr/>
              <p:nvPr/>
            </p:nvGrpSpPr>
            <p:grpSpPr>
              <a:xfrm>
                <a:off x="6342979" y="3957518"/>
                <a:ext cx="305196" cy="305196"/>
                <a:chOff x="2460435" y="1380960"/>
                <a:chExt cx="914400" cy="914400"/>
              </a:xfrm>
              <a:grpFill/>
            </p:grpSpPr>
            <p:sp>
              <p:nvSpPr>
                <p:cNvPr id="71" name="타원 42">
                  <a:extLst>
                    <a:ext uri="{FF2B5EF4-FFF2-40B4-BE49-F238E27FC236}">
                      <a16:creationId xmlns:a16="http://schemas.microsoft.com/office/drawing/2014/main" id="{60A49A70-8FCC-45AF-B77E-C684C34EAD57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72" name="타원 43">
                  <a:extLst>
                    <a:ext uri="{FF2B5EF4-FFF2-40B4-BE49-F238E27FC236}">
                      <a16:creationId xmlns:a16="http://schemas.microsoft.com/office/drawing/2014/main" id="{96EF117C-DF67-403C-A6C3-AA9F75F5F0B5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73" name="Block Arc 11">
                  <a:extLst>
                    <a:ext uri="{FF2B5EF4-FFF2-40B4-BE49-F238E27FC236}">
                      <a16:creationId xmlns:a16="http://schemas.microsoft.com/office/drawing/2014/main" id="{F699EA6F-C944-43C2-A6FA-221EDC598689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</p:grpSp>
          <p:grpSp>
            <p:nvGrpSpPr>
              <p:cNvPr id="65" name="그룹 45">
                <a:extLst>
                  <a:ext uri="{FF2B5EF4-FFF2-40B4-BE49-F238E27FC236}">
                    <a16:creationId xmlns:a16="http://schemas.microsoft.com/office/drawing/2014/main" id="{E3F7A3B2-DB00-452B-9538-3C2EB31E2756}"/>
                  </a:ext>
                </a:extLst>
              </p:cNvPr>
              <p:cNvGrpSpPr/>
              <p:nvPr/>
            </p:nvGrpSpPr>
            <p:grpSpPr>
              <a:xfrm>
                <a:off x="6322640" y="3721994"/>
                <a:ext cx="305196" cy="305196"/>
                <a:chOff x="2460435" y="1380960"/>
                <a:chExt cx="914400" cy="914400"/>
              </a:xfrm>
              <a:grpFill/>
            </p:grpSpPr>
            <p:sp>
              <p:nvSpPr>
                <p:cNvPr id="68" name="타원 46">
                  <a:extLst>
                    <a:ext uri="{FF2B5EF4-FFF2-40B4-BE49-F238E27FC236}">
                      <a16:creationId xmlns:a16="http://schemas.microsoft.com/office/drawing/2014/main" id="{95EB3BAC-6FB9-47ED-9E62-7E524B53118A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69" name="타원 47">
                  <a:extLst>
                    <a:ext uri="{FF2B5EF4-FFF2-40B4-BE49-F238E27FC236}">
                      <a16:creationId xmlns:a16="http://schemas.microsoft.com/office/drawing/2014/main" id="{0C98CAF0-2712-4545-BD3D-D3F381B6E1F4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70" name="Block Arc 11">
                  <a:extLst>
                    <a:ext uri="{FF2B5EF4-FFF2-40B4-BE49-F238E27FC236}">
                      <a16:creationId xmlns:a16="http://schemas.microsoft.com/office/drawing/2014/main" id="{AD089C91-3FCC-4A70-A4BC-4CDE7055F7A0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</p:grpSp>
          <p:sp>
            <p:nvSpPr>
              <p:cNvPr id="66" name="이등변 삼각형 58">
                <a:extLst>
                  <a:ext uri="{FF2B5EF4-FFF2-40B4-BE49-F238E27FC236}">
                    <a16:creationId xmlns:a16="http://schemas.microsoft.com/office/drawing/2014/main" id="{17D06F5C-D477-470C-92F0-5F167D7A1870}"/>
                  </a:ext>
                </a:extLst>
              </p:cNvPr>
              <p:cNvSpPr/>
              <p:nvPr/>
            </p:nvSpPr>
            <p:spPr>
              <a:xfrm rot="10800000">
                <a:off x="5637159" y="2598826"/>
                <a:ext cx="945777" cy="48901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67" name="직사각형 59">
                <a:extLst>
                  <a:ext uri="{FF2B5EF4-FFF2-40B4-BE49-F238E27FC236}">
                    <a16:creationId xmlns:a16="http://schemas.microsoft.com/office/drawing/2014/main" id="{9B3B6FFB-7930-44B1-9024-0E40B591C650}"/>
                  </a:ext>
                </a:extLst>
              </p:cNvPr>
              <p:cNvSpPr/>
              <p:nvPr/>
            </p:nvSpPr>
            <p:spPr>
              <a:xfrm>
                <a:off x="6088867" y="3022230"/>
                <a:ext cx="36000" cy="72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</p:grpSp>
      <p:pic>
        <p:nvPicPr>
          <p:cNvPr id="2" name="Obrázek 1" descr="Obsah obrázku logo&#10;&#10;Popis byl vytvořen automaticky">
            <a:extLst>
              <a:ext uri="{FF2B5EF4-FFF2-40B4-BE49-F238E27FC236}">
                <a16:creationId xmlns:a16="http://schemas.microsoft.com/office/drawing/2014/main" id="{34CA6CFD-1987-E10D-67CA-9658CDA12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702" y="195414"/>
            <a:ext cx="2504809" cy="98024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3EDD698C-93CA-FDB7-98D3-6512F3A68538}"/>
              </a:ext>
            </a:extLst>
          </p:cNvPr>
          <p:cNvSpPr txBox="1"/>
          <p:nvPr/>
        </p:nvSpPr>
        <p:spPr>
          <a:xfrm>
            <a:off x="611905" y="5825904"/>
            <a:ext cx="110960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C0C0C0"/>
                </a:highlight>
                <a:uLnTx/>
                <a:uFillTx/>
                <a:latin typeface="Technika-Book"/>
                <a:ea typeface="+mn-ea"/>
                <a:cs typeface="+mn-cs"/>
              </a:rPr>
              <a:t>Změny (přinejmenším) 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C0C0C0"/>
                </a:highlight>
                <a:uLnTx/>
                <a:uFillTx/>
                <a:latin typeface="Technika-Book"/>
                <a:ea typeface="+mn-ea"/>
                <a:cs typeface="+mn-cs"/>
              </a:rPr>
              <a:t>v provázaných blocích a s daným koncepčním cílem 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highlight>
                <a:srgbClr val="C0C0C0"/>
              </a:highlight>
              <a:uLnTx/>
              <a:uFillTx/>
              <a:latin typeface="Technika-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A689030-7A30-454E-88BE-A0D6E5C12432}"/>
              </a:ext>
            </a:extLst>
          </p:cNvPr>
          <p:cNvSpPr txBox="1">
            <a:spLocks/>
          </p:cNvSpPr>
          <p:nvPr/>
        </p:nvSpPr>
        <p:spPr>
          <a:xfrm>
            <a:off x="72618" y="-216625"/>
            <a:ext cx="8907259" cy="159144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cs-CZ" sz="4000" dirty="0">
                <a:solidFill>
                  <a:schemeClr val="accent1"/>
                </a:solidFill>
              </a:rPr>
              <a:t>Předmět systému – rozsah nároku </a:t>
            </a:r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7FA8B6DC-F0AF-6A04-0FD1-7B4D9064D8A9}"/>
              </a:ext>
            </a:extLst>
          </p:cNvPr>
          <p:cNvCxnSpPr/>
          <p:nvPr/>
        </p:nvCxnSpPr>
        <p:spPr>
          <a:xfrm>
            <a:off x="0" y="1088371"/>
            <a:ext cx="10224459" cy="0"/>
          </a:xfrm>
          <a:prstGeom prst="line">
            <a:avLst/>
          </a:prstGeom>
          <a:ln w="19050">
            <a:solidFill>
              <a:srgbClr val="1316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>
            <a:extLst>
              <a:ext uri="{FF2B5EF4-FFF2-40B4-BE49-F238E27FC236}">
                <a16:creationId xmlns:a16="http://schemas.microsoft.com/office/drawing/2014/main" id="{E698CE39-C766-AA2F-4D16-F5695C99D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285" y="99346"/>
            <a:ext cx="984732" cy="77161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D876ACB-3CDA-6785-B387-B481FCCD6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5838" y="215448"/>
            <a:ext cx="844791" cy="595072"/>
          </a:xfrm>
          <a:prstGeom prst="rect">
            <a:avLst/>
          </a:prstGeom>
        </p:spPr>
      </p:pic>
      <p:pic>
        <p:nvPicPr>
          <p:cNvPr id="4" name="Obrázek 3" descr="Obsah obrázku logo&#10;&#10;Popis byl vytvořen automaticky">
            <a:extLst>
              <a:ext uri="{FF2B5EF4-FFF2-40B4-BE49-F238E27FC236}">
                <a16:creationId xmlns:a16="http://schemas.microsoft.com/office/drawing/2014/main" id="{DC578686-20A3-21CE-E871-BDF5B4FEC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702" y="195414"/>
            <a:ext cx="2504809" cy="980243"/>
          </a:xfrm>
          <a:prstGeom prst="rect">
            <a:avLst/>
          </a:prstGeom>
        </p:spPr>
      </p:pic>
      <p:pic>
        <p:nvPicPr>
          <p:cNvPr id="6" name="Picture 116">
            <a:extLst>
              <a:ext uri="{FF2B5EF4-FFF2-40B4-BE49-F238E27FC236}">
                <a16:creationId xmlns:a16="http://schemas.microsoft.com/office/drawing/2014/main" id="{1BEBA799-047C-EC4C-3DF5-324D2ADB89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420" y="1655804"/>
            <a:ext cx="3128811" cy="5202195"/>
          </a:xfrm>
          <a:prstGeom prst="rect">
            <a:avLst/>
          </a:prstGeom>
        </p:spPr>
      </p:pic>
      <p:sp>
        <p:nvSpPr>
          <p:cNvPr id="19" name="TextBox 6">
            <a:extLst>
              <a:ext uri="{FF2B5EF4-FFF2-40B4-BE49-F238E27FC236}">
                <a16:creationId xmlns:a16="http://schemas.microsoft.com/office/drawing/2014/main" id="{B435271E-93C5-1A7F-A056-2800C5E05A54}"/>
              </a:ext>
            </a:extLst>
          </p:cNvPr>
          <p:cNvSpPr txBox="1"/>
          <p:nvPr/>
        </p:nvSpPr>
        <p:spPr>
          <a:xfrm>
            <a:off x="104178" y="1323889"/>
            <a:ext cx="11278989" cy="563231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ko-KR" sz="2400" b="1" dirty="0">
                <a:solidFill>
                  <a:schemeClr val="accent1"/>
                </a:solidFill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Ústava = </a:t>
            </a:r>
            <a:r>
              <a:rPr lang="cs-CZ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bezplatnost + zákon č. 48/1997 Sb. o </a:t>
            </a:r>
            <a:r>
              <a:rPr lang="cs-CZ" altLang="ko-KR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v.z.p</a:t>
            </a:r>
            <a:r>
              <a:rPr lang="cs-CZ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. </a:t>
            </a:r>
            <a:r>
              <a:rPr lang="cs-CZ" altLang="ko-KR" sz="2400" b="1" dirty="0">
                <a:solidFill>
                  <a:schemeClr val="accent1"/>
                </a:solidFill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(výhrada zákona)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altLang="ko-KR" sz="24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ko-KR" sz="2400" b="1" dirty="0">
                <a:solidFill>
                  <a:schemeClr val="accent1"/>
                </a:solidFill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Zákon = </a:t>
            </a:r>
            <a:r>
              <a:rPr lang="cs-CZ" altLang="ko-KR" sz="24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obecná</a:t>
            </a:r>
            <a:r>
              <a:rPr lang="cs-CZ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 zákonná definice </a:t>
            </a:r>
            <a:r>
              <a:rPr lang="cs-CZ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(účel, účinnost) </a:t>
            </a:r>
            <a:r>
              <a:rPr lang="cs-CZ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+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altLang="ko-KR" sz="24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	zákaz přímých plateb za hrazené služby +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altLang="ko-KR" sz="24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		</a:t>
            </a:r>
            <a:r>
              <a:rPr lang="cs-CZ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lang="cs-CZ" altLang="ko-KR" sz="2400" b="1" dirty="0"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zák. proces </a:t>
            </a:r>
            <a:r>
              <a:rPr lang="cs-CZ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- </a:t>
            </a:r>
            <a:r>
              <a:rPr lang="cs-CZ" altLang="ko-KR" sz="2400" b="1" dirty="0">
                <a:solidFill>
                  <a:srgbClr val="C00000"/>
                </a:solidFill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seznam hrazených léků (prostředků) </a:t>
            </a:r>
            <a:r>
              <a:rPr lang="cs-CZ" altLang="ko-KR" sz="2400" dirty="0">
                <a:solidFill>
                  <a:srgbClr val="C00000"/>
                </a:solidFill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+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altLang="ko-KR" sz="2400" dirty="0">
              <a:solidFill>
                <a:srgbClr val="C00000"/>
              </a:solidFill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			</a:t>
            </a:r>
            <a:r>
              <a:rPr lang="cs-CZ" altLang="ko-KR" sz="2400" b="1" dirty="0">
                <a:solidFill>
                  <a:srgbClr val="C00000"/>
                </a:solidFill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přílohy pozitivní a negativní </a:t>
            </a:r>
            <a:r>
              <a:rPr lang="cs-CZ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(omezený význam) </a:t>
            </a:r>
            <a:r>
              <a:rPr lang="cs-CZ" altLang="ko-KR" sz="2400" b="1" dirty="0">
                <a:solidFill>
                  <a:srgbClr val="C00000"/>
                </a:solidFill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+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ko-KR" sz="2400" b="1" dirty="0">
                <a:solidFill>
                  <a:srgbClr val="C00000"/>
                </a:solidFill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ko-KR" sz="2400" b="1" dirty="0">
                <a:solidFill>
                  <a:srgbClr val="C00000"/>
                </a:solidFill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				</a:t>
            </a:r>
            <a:r>
              <a:rPr lang="cs-CZ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§16 (individuální, výjimečné hrazení) +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					</a:t>
            </a:r>
            <a:r>
              <a:rPr lang="cs-CZ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seznam výkonů (vykazování)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ko-KR" sz="2400" b="1" dirty="0">
                <a:solidFill>
                  <a:schemeClr val="accent1"/>
                </a:solidFill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Smlouva ZP/PZS </a:t>
            </a:r>
            <a:r>
              <a:rPr lang="cs-CZ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- rámcová/individuální  </a:t>
            </a:r>
            <a:endParaRPr kumimoji="0" lang="cs-CZ" altLang="ko-KR" sz="2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989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A689030-7A30-454E-88BE-A0D6E5C12432}"/>
              </a:ext>
            </a:extLst>
          </p:cNvPr>
          <p:cNvSpPr txBox="1">
            <a:spLocks/>
          </p:cNvSpPr>
          <p:nvPr/>
        </p:nvSpPr>
        <p:spPr>
          <a:xfrm>
            <a:off x="72618" y="-216625"/>
            <a:ext cx="8907259" cy="159144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+mj-ea"/>
                <a:cs typeface="Arial" pitchFamily="34" charset="0"/>
              </a:rPr>
              <a:t>Předmět systému – prostor přímých plateb </a:t>
            </a:r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7FA8B6DC-F0AF-6A04-0FD1-7B4D9064D8A9}"/>
              </a:ext>
            </a:extLst>
          </p:cNvPr>
          <p:cNvCxnSpPr/>
          <p:nvPr/>
        </p:nvCxnSpPr>
        <p:spPr>
          <a:xfrm>
            <a:off x="0" y="1088371"/>
            <a:ext cx="10224459" cy="0"/>
          </a:xfrm>
          <a:prstGeom prst="line">
            <a:avLst/>
          </a:prstGeom>
          <a:ln w="19050">
            <a:solidFill>
              <a:srgbClr val="1316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>
            <a:extLst>
              <a:ext uri="{FF2B5EF4-FFF2-40B4-BE49-F238E27FC236}">
                <a16:creationId xmlns:a16="http://schemas.microsoft.com/office/drawing/2014/main" id="{E698CE39-C766-AA2F-4D16-F5695C99D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285" y="99346"/>
            <a:ext cx="984732" cy="77161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D876ACB-3CDA-6785-B387-B481FCCD6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5838" y="215448"/>
            <a:ext cx="844791" cy="595072"/>
          </a:xfrm>
          <a:prstGeom prst="rect">
            <a:avLst/>
          </a:prstGeom>
        </p:spPr>
      </p:pic>
      <p:pic>
        <p:nvPicPr>
          <p:cNvPr id="4" name="Obrázek 3" descr="Obsah obrázku logo&#10;&#10;Popis byl vytvořen automaticky">
            <a:extLst>
              <a:ext uri="{FF2B5EF4-FFF2-40B4-BE49-F238E27FC236}">
                <a16:creationId xmlns:a16="http://schemas.microsoft.com/office/drawing/2014/main" id="{DC578686-20A3-21CE-E871-BDF5B4FEC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702" y="195414"/>
            <a:ext cx="2504809" cy="980243"/>
          </a:xfrm>
          <a:prstGeom prst="rect">
            <a:avLst/>
          </a:prstGeom>
        </p:spPr>
      </p:pic>
      <p:pic>
        <p:nvPicPr>
          <p:cNvPr id="6" name="Picture 116">
            <a:extLst>
              <a:ext uri="{FF2B5EF4-FFF2-40B4-BE49-F238E27FC236}">
                <a16:creationId xmlns:a16="http://schemas.microsoft.com/office/drawing/2014/main" id="{1BEBA799-047C-EC4C-3DF5-324D2ADB89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420" y="1655804"/>
            <a:ext cx="3128811" cy="5202195"/>
          </a:xfrm>
          <a:prstGeom prst="rect">
            <a:avLst/>
          </a:prstGeom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E59C4B57-DF02-1531-54FA-DB608954A09A}"/>
              </a:ext>
            </a:extLst>
          </p:cNvPr>
          <p:cNvSpPr txBox="1"/>
          <p:nvPr/>
        </p:nvSpPr>
        <p:spPr>
          <a:xfrm>
            <a:off x="72618" y="2480653"/>
            <a:ext cx="10014777" cy="452431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2400" b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Živelný rozvoj druhů a cen přímých plateb v reálném světě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altLang="ko-KR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registrační (klubový) poplatek </a:t>
            </a:r>
          </a:p>
          <a:p>
            <a:pPr marL="800100" lvl="1" indent="-342900">
              <a:buFontTx/>
              <a:buChar char="-"/>
              <a:defRPr/>
            </a:pPr>
            <a:r>
              <a:rPr lang="cs-CZ" altLang="ko-KR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vyšší? komfort (služba)</a:t>
            </a:r>
          </a:p>
          <a:p>
            <a:pPr marL="1257300" lvl="2" indent="-342900">
              <a:buFontTx/>
              <a:buChar char="-"/>
              <a:defRPr/>
            </a:pPr>
            <a:r>
              <a:rPr lang="cs-CZ" altLang="ko-KR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lepší? materiál/nehrazená služba </a:t>
            </a:r>
          </a:p>
          <a:p>
            <a:pPr marL="1714500" lvl="3" indent="-342900">
              <a:buFontTx/>
              <a:buChar char="-"/>
              <a:defRPr/>
            </a:pPr>
            <a:r>
              <a:rPr lang="cs-CZ" altLang="ko-KR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lepší? administrativní služby (objednání přes web/koordinace sl.)</a:t>
            </a:r>
          </a:p>
          <a:p>
            <a:pPr marL="2171700" lvl="4" indent="-342900">
              <a:buFontTx/>
              <a:buChar char="-"/>
              <a:defRPr/>
            </a:pPr>
            <a:r>
              <a:rPr lang="cs-CZ" altLang="ko-KR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objednání „na čas“ (či dokonce předřazení pacienta)</a:t>
            </a:r>
          </a:p>
          <a:p>
            <a:pPr marL="2628900" lvl="5" indent="-342900">
              <a:buFontTx/>
              <a:buChar char="-"/>
              <a:defRPr/>
            </a:pPr>
            <a:r>
              <a:rPr lang="cs-CZ" altLang="ko-KR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s účtenkou i bez …. ad.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ko-KR" sz="2400" b="1" i="1" dirty="0">
                <a:solidFill>
                  <a:schemeClr val="accent1"/>
                </a:solidFill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Regulace: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Cenový výměr MZ: … věcné usměrnění cen – obecné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	Kontrola: pověřené finanční úřady</a:t>
            </a:r>
          </a:p>
          <a:p>
            <a:pPr>
              <a:defRPr/>
            </a:pPr>
            <a:r>
              <a:rPr lang="cs-CZ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		Smlouva ZP: … zákaz přednosti pojištěnce jiné ZP ..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ko-KR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 </a:t>
            </a:r>
            <a:endParaRPr kumimoji="0" lang="cs-CZ" altLang="ko-KR" sz="2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53D235EB-DB54-20F9-F507-E2F3B959D33E}"/>
              </a:ext>
            </a:extLst>
          </p:cNvPr>
          <p:cNvSpPr txBox="1"/>
          <p:nvPr/>
        </p:nvSpPr>
        <p:spPr>
          <a:xfrm>
            <a:off x="0" y="1402337"/>
            <a:ext cx="10014777" cy="113877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ko-KR" sz="2400" b="1" dirty="0">
                <a:solidFill>
                  <a:schemeClr val="accent1"/>
                </a:solidFill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Obsah, rozsah, podmínky přímých plateb zákonem výslovně neřešeny </a:t>
            </a:r>
            <a:r>
              <a:rPr lang="cs-CZ" altLang="ko-KR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(výjimkou léky + např. platba na pohotovosti)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altLang="ko-KR" sz="2400" i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124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A689030-7A30-454E-88BE-A0D6E5C12432}"/>
              </a:ext>
            </a:extLst>
          </p:cNvPr>
          <p:cNvSpPr txBox="1">
            <a:spLocks/>
          </p:cNvSpPr>
          <p:nvPr/>
        </p:nvSpPr>
        <p:spPr>
          <a:xfrm>
            <a:off x="-48591" y="-216625"/>
            <a:ext cx="10014777" cy="159144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+mj-ea"/>
                <a:cs typeface="Arial" pitchFamily="34" charset="0"/>
              </a:rPr>
              <a:t>Předmět systému – rozsah nároku a přímých plateb  </a:t>
            </a:r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7FA8B6DC-F0AF-6A04-0FD1-7B4D9064D8A9}"/>
              </a:ext>
            </a:extLst>
          </p:cNvPr>
          <p:cNvCxnSpPr/>
          <p:nvPr/>
        </p:nvCxnSpPr>
        <p:spPr>
          <a:xfrm>
            <a:off x="0" y="1088371"/>
            <a:ext cx="10224459" cy="0"/>
          </a:xfrm>
          <a:prstGeom prst="line">
            <a:avLst/>
          </a:prstGeom>
          <a:ln w="19050">
            <a:solidFill>
              <a:srgbClr val="1316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>
            <a:extLst>
              <a:ext uri="{FF2B5EF4-FFF2-40B4-BE49-F238E27FC236}">
                <a16:creationId xmlns:a16="http://schemas.microsoft.com/office/drawing/2014/main" id="{E698CE39-C766-AA2F-4D16-F5695C99D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285" y="99346"/>
            <a:ext cx="984732" cy="77161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D876ACB-3CDA-6785-B387-B481FCCD6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5838" y="215448"/>
            <a:ext cx="844791" cy="595072"/>
          </a:xfrm>
          <a:prstGeom prst="rect">
            <a:avLst/>
          </a:prstGeom>
        </p:spPr>
      </p:pic>
      <p:pic>
        <p:nvPicPr>
          <p:cNvPr id="4" name="Obrázek 3" descr="Obsah obrázku logo&#10;&#10;Popis byl vytvořen automaticky">
            <a:extLst>
              <a:ext uri="{FF2B5EF4-FFF2-40B4-BE49-F238E27FC236}">
                <a16:creationId xmlns:a16="http://schemas.microsoft.com/office/drawing/2014/main" id="{DC578686-20A3-21CE-E871-BDF5B4FEC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702" y="195414"/>
            <a:ext cx="2504809" cy="980243"/>
          </a:xfrm>
          <a:prstGeom prst="rect">
            <a:avLst/>
          </a:prstGeom>
        </p:spPr>
      </p:pic>
      <p:pic>
        <p:nvPicPr>
          <p:cNvPr id="6" name="Picture 116">
            <a:extLst>
              <a:ext uri="{FF2B5EF4-FFF2-40B4-BE49-F238E27FC236}">
                <a16:creationId xmlns:a16="http://schemas.microsoft.com/office/drawing/2014/main" id="{1BEBA799-047C-EC4C-3DF5-324D2ADB89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420" y="1655804"/>
            <a:ext cx="3128811" cy="5202195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C758E457-1BC7-9003-640E-9BBC03DCB330}"/>
              </a:ext>
            </a:extLst>
          </p:cNvPr>
          <p:cNvSpPr txBox="1"/>
          <p:nvPr/>
        </p:nvSpPr>
        <p:spPr>
          <a:xfrm>
            <a:off x="764209" y="5072124"/>
            <a:ext cx="10014777" cy="89255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C0C0C0"/>
                </a:highlight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Neohraničenost = neuchopitelnost/nerovnost/diskrece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ko-KR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B3B932-8E5A-3DA0-CCB3-68F603BAF7F5}"/>
              </a:ext>
            </a:extLst>
          </p:cNvPr>
          <p:cNvSpPr txBox="1"/>
          <p:nvPr/>
        </p:nvSpPr>
        <p:spPr>
          <a:xfrm>
            <a:off x="58616" y="1416544"/>
            <a:ext cx="11232236" cy="34163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ko-KR" sz="2400" b="1" dirty="0">
                <a:solidFill>
                  <a:srgbClr val="C00000"/>
                </a:solidFill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Výhrada zákona - v plné míře jen u léků (jednotný nárok + regulovaná přímá platba)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altLang="ko-KR" sz="24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altLang="ko-KR" sz="24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altLang="ko-KR" sz="24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ko-KR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Konkrétní a jednotný rozsah nároku/komfortu, ani prostoru pro přímé platby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ko-KR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u většiny služeb zákonem nestanoven</a:t>
            </a:r>
          </a:p>
          <a:p>
            <a:pPr>
              <a:defRPr/>
            </a:pPr>
            <a:endParaRPr lang="cs-CZ" altLang="ko-KR" sz="2400" b="1" i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  <a:p>
            <a:pPr>
              <a:defRPr/>
            </a:pPr>
            <a:endParaRPr lang="cs-CZ" altLang="ko-KR" sz="2400" i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altLang="ko-KR" sz="2400" i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13609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CBA6D82BBEB541A8F3A666B721B4C3" ma:contentTypeVersion="28" ma:contentTypeDescription="Create a new document." ma:contentTypeScope="" ma:versionID="da549be58a3692fb1edc7306267a94b2">
  <xsd:schema xmlns:xsd="http://www.w3.org/2001/XMLSchema" xmlns:xs="http://www.w3.org/2001/XMLSchema" xmlns:p="http://schemas.microsoft.com/office/2006/metadata/properties" xmlns:ns2="e8ea3d1a-d2fe-46ab-8bdf-70c806a66424" xmlns:ns3="8de48e1c-7e88-4ce4-af71-60633ddb53fb" targetNamespace="http://schemas.microsoft.com/office/2006/metadata/properties" ma:root="true" ma:fieldsID="475b4c13e82d9a98b92b931c41d6cb0b" ns2:_="" ns3:_="">
    <xsd:import namespace="e8ea3d1a-d2fe-46ab-8bdf-70c806a66424"/>
    <xsd:import namespace="8de48e1c-7e88-4ce4-af71-60633ddb53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ea3d1a-d2fe-46ab-8bdf-70c806a664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09a9847-ab2c-4333-a0ea-eae1442948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e48e1c-7e88-4ce4-af71-60633ddb53f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af740210-45df-4ca1-b0df-f28ff798d88e}" ma:internalName="TaxCatchAll" ma:showField="CatchAllData" ma:web="8de48e1c-7e88-4ce4-af71-60633ddb53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8ea3d1a-d2fe-46ab-8bdf-70c806a66424">
      <Terms xmlns="http://schemas.microsoft.com/office/infopath/2007/PartnerControls"/>
    </lcf76f155ced4ddcb4097134ff3c332f>
    <TaxCatchAll xmlns="8de48e1c-7e88-4ce4-af71-60633ddb53fb" xsi:nil="true"/>
  </documentManagement>
</p:properties>
</file>

<file path=customXml/itemProps1.xml><?xml version="1.0" encoding="utf-8"?>
<ds:datastoreItem xmlns:ds="http://schemas.openxmlformats.org/officeDocument/2006/customXml" ds:itemID="{FE0F13E4-FACE-41D0-9555-A098878A7C93}">
  <ds:schemaRefs>
    <ds:schemaRef ds:uri="8de48e1c-7e88-4ce4-af71-60633ddb53fb"/>
    <ds:schemaRef ds:uri="e8ea3d1a-d2fe-46ab-8bdf-70c806a6642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8AD6F73-2A13-498D-B7E5-D7340140AC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B5506F-A006-42F6-A77C-A0C60E16CE05}">
  <ds:schemaRefs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2006/metadata/properties"/>
    <ds:schemaRef ds:uri="e8ea3d1a-d2fe-46ab-8bdf-70c806a66424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8de48e1c-7e88-4ce4-af71-60633ddb53fb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79023</TotalTime>
  <Words>1075</Words>
  <Application>Microsoft Office PowerPoint</Application>
  <PresentationFormat>Širokoúhlá obrazovka</PresentationFormat>
  <Paragraphs>172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Technika-Book</vt:lpstr>
      <vt:lpstr>Wingdings</vt:lpstr>
      <vt:lpstr>Motiv Office</vt:lpstr>
      <vt:lpstr>1_Motiv Office</vt:lpstr>
      <vt:lpstr>2_Motiv Office</vt:lpstr>
      <vt:lpstr>3_Motiv Office</vt:lpstr>
      <vt:lpstr>    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Ladislav Wagner</dc:creator>
  <cp:lastModifiedBy>Švec Ladislav</cp:lastModifiedBy>
  <cp:revision>49</cp:revision>
  <cp:lastPrinted>2023-05-23T11:37:14Z</cp:lastPrinted>
  <dcterms:created xsi:type="dcterms:W3CDTF">2020-07-13T08:42:52Z</dcterms:created>
  <dcterms:modified xsi:type="dcterms:W3CDTF">2023-05-23T15:00:05Z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0x010100FFCBA6D82BBEB541A8F3A666B721B4C3</vt:lpwstr>
  </property>
  <property fmtid="{D5CDD505-2E9C-101B-9397-08002B2CF9AE}" pid="3" name="MediaServiceImageTags">
    <vt:lpwstr/>
  </property>
</Properties>
</file>